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9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6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1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9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677C-FC80-4EC7-9608-8C92CFE3BFF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61C5-D645-4039-B9D3-D6DD73C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3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"/>
            <a:ext cx="6324600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095" y="4114800"/>
            <a:ext cx="80420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The Take-Away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Bending the integers 1 – 243, using clock arithmetic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Re-framing a special sequence of  binary digits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236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66800" y="245537"/>
            <a:ext cx="6897542" cy="5756063"/>
            <a:chOff x="685800" y="106367"/>
            <a:chExt cx="7827548" cy="6751633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838200"/>
              <a:ext cx="7696200" cy="6019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084888" y="33041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76400" y="347876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122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0" y="57912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183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5800" y="1371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61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45222" y="106367"/>
              <a:ext cx="7568126" cy="75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Now consider a circle of 243 points located on a circle. Rough</a:t>
              </a:r>
            </a:p>
            <a:p>
              <a:r>
                <a:rPr lang="en-US" dirty="0" smtClean="0"/>
                <a:t>estimates of quarter points 61,122,and 183 are labeled for reference.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05600" y="332879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8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29" y="1219201"/>
            <a:ext cx="802247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5000" y="362634"/>
            <a:ext cx="4997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Here we will connect the first nine points of s:</a:t>
            </a:r>
          </a:p>
          <a:p>
            <a:r>
              <a:rPr lang="en-US" dirty="0" smtClean="0"/>
              <a:t>1 to 96 to 227 to 70 to 30 to 26 to 220 to 45 to 149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90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4876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16889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27170" y="47127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68661" y="24312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2057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1676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4343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36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6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2281" y="152400"/>
            <a:ext cx="6865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we connected, in order, all the points around the circle using </a:t>
            </a:r>
          </a:p>
          <a:p>
            <a:r>
              <a:rPr lang="en-US" dirty="0" smtClean="0"/>
              <a:t>the s sequence. Note the ‘9’ nodes of a ‘Spirograph’ design as we BEND</a:t>
            </a:r>
          </a:p>
          <a:p>
            <a:r>
              <a:rPr lang="en-US" dirty="0" smtClean="0"/>
              <a:t>the sequence s around the circle, in segments.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391400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8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524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3.  Re-framing </a:t>
            </a:r>
            <a:r>
              <a:rPr lang="en-US" sz="2400" b="1" dirty="0"/>
              <a:t>a special sequence of  binary digits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30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start with </a:t>
            </a:r>
            <a:r>
              <a:rPr lang="en-US" dirty="0" smtClean="0"/>
              <a:t>a single digit ‘1’ as opposed to the 243 integers from clock modulo.</a:t>
            </a:r>
            <a:endParaRPr lang="en-US" dirty="0"/>
          </a:p>
          <a:p>
            <a:r>
              <a:rPr lang="en-US" dirty="0" smtClean="0"/>
              <a:t>Now we will feed this single ‘1’ into a machine called a linear recursive sequencer which takes in  the single one and puts out 1’s and 0’s. </a:t>
            </a:r>
          </a:p>
          <a:p>
            <a:r>
              <a:rPr lang="en-US" dirty="0" smtClean="0"/>
              <a:t>Basically, we are studying a sequence of ON/OFF pulses taking place. This sequencing is used in a range of systems like photo-acoustics in medical imaging and cell phone communications.</a:t>
            </a:r>
          </a:p>
          <a:p>
            <a:r>
              <a:rPr lang="en-US" dirty="0" smtClean="0"/>
              <a:t>Here is the algorithm:</a:t>
            </a:r>
          </a:p>
          <a:p>
            <a:r>
              <a:rPr lang="en-US" b="1" dirty="0" smtClean="0"/>
              <a:t>N=1, S</a:t>
            </a:r>
            <a:r>
              <a:rPr lang="en-US" b="1" dirty="0"/>
              <a:t>=[1 </a:t>
            </a:r>
            <a:r>
              <a:rPr lang="en-US" b="1" dirty="0" smtClean="0"/>
              <a:t>zeros(1,1000)];, D</a:t>
            </a:r>
            <a:r>
              <a:rPr lang="en-US" b="1" dirty="0"/>
              <a:t>=[1 0 0 1 0 1</a:t>
            </a:r>
            <a:r>
              <a:rPr lang="en-US" b="1" dirty="0" smtClean="0"/>
              <a:t>], </a:t>
            </a:r>
          </a:p>
          <a:p>
            <a:r>
              <a:rPr lang="en-US" b="1" dirty="0" smtClean="0"/>
              <a:t>states </a:t>
            </a:r>
            <a:r>
              <a:rPr lang="en-US" b="1" dirty="0"/>
              <a:t>= zeros(max(length(N),length(D))-1,1);</a:t>
            </a:r>
            <a:endParaRPr lang="en-US" dirty="0"/>
          </a:p>
          <a:p>
            <a:r>
              <a:rPr lang="en-US" b="1" dirty="0" smtClean="0"/>
              <a:t>window </a:t>
            </a:r>
            <a:r>
              <a:rPr lang="en-US" b="1" dirty="0"/>
              <a:t>= 20;  % Samples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733" y="3276600"/>
            <a:ext cx="60698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for k = 1:iterations</a:t>
            </a:r>
            <a:endParaRPr lang="en-US" dirty="0"/>
          </a:p>
          <a:p>
            <a:r>
              <a:rPr lang="en-US" b="1" dirty="0"/>
              <a:t>    [</a:t>
            </a:r>
            <a:r>
              <a:rPr lang="en-US" b="1" dirty="0" err="1"/>
              <a:t>x,states</a:t>
            </a:r>
            <a:r>
              <a:rPr lang="en-US" b="1" dirty="0"/>
              <a:t>] = filter(N,D,S((k-1)*window+1:k*window),states);</a:t>
            </a:r>
            <a:endParaRPr lang="en-US" dirty="0"/>
          </a:p>
          <a:p>
            <a:r>
              <a:rPr lang="en-US" b="1" dirty="0"/>
              <a:t>    </a:t>
            </a:r>
            <a:r>
              <a:rPr lang="en-US" b="1" dirty="0" err="1"/>
              <a:t>Ts</a:t>
            </a:r>
            <a:r>
              <a:rPr lang="en-US" b="1" dirty="0"/>
              <a:t> = [ </a:t>
            </a:r>
            <a:r>
              <a:rPr lang="en-US" b="1" dirty="0" err="1"/>
              <a:t>Ts</a:t>
            </a:r>
            <a:r>
              <a:rPr lang="en-US" b="1" dirty="0"/>
              <a:t>, mod(x,2) ];</a:t>
            </a:r>
            <a:endParaRPr lang="en-US" dirty="0"/>
          </a:p>
          <a:p>
            <a:r>
              <a:rPr lang="en-US" b="1" dirty="0"/>
              <a:t>    states = mod(states,2);</a:t>
            </a:r>
            <a:endParaRPr lang="en-US" dirty="0"/>
          </a:p>
          <a:p>
            <a:r>
              <a:rPr lang="en-US" b="1" dirty="0" smtClean="0"/>
              <a:t>end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1  0  0  1  0  1  1  0  0  1  1  1  1  1  0  0  0  1  1  0  1  1  1  0  1  0  1  0  0  0  0  1  0  0  1  0  1     </a:t>
            </a:r>
            <a:r>
              <a:rPr lang="en-US" dirty="0"/>
              <a:t>1  </a:t>
            </a:r>
            <a:r>
              <a:rPr lang="en-US" dirty="0" smtClean="0"/>
              <a:t>0  0  </a:t>
            </a:r>
            <a:r>
              <a:rPr lang="en-US" dirty="0"/>
              <a:t>1 </a:t>
            </a:r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smtClean="0"/>
              <a:t> 1  1  1  0  0  0  1  1  0  1  1  1  0  1  0  1  0  0  0  0  1  0  0  1  0  1  1  0  0  1  1  1  </a:t>
            </a:r>
            <a:r>
              <a:rPr lang="en-US" dirty="0"/>
              <a:t>1  </a:t>
            </a:r>
            <a:r>
              <a:rPr lang="en-US" dirty="0" smtClean="0"/>
              <a:t>1  0  0  0  1  1  0  1  1  1  0  1  0  1  0  0  0  0  1  0  0  1  0  1  1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648200"/>
            <a:ext cx="302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are the first 100 outputs: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58674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Do you see the pattern? There is one, it’s </a:t>
            </a:r>
            <a:r>
              <a:rPr lang="en-US" sz="1600" dirty="0" smtClean="0"/>
              <a:t>not wobbly, it is straight up and repeats every 31 numbers. Over </a:t>
            </a:r>
            <a:r>
              <a:rPr lang="en-US" sz="1600" dirty="0"/>
              <a:t>the next few slides, we will </a:t>
            </a:r>
            <a:r>
              <a:rPr lang="en-US" sz="1600" dirty="0" smtClean="0"/>
              <a:t>reframe </a:t>
            </a:r>
            <a:r>
              <a:rPr lang="en-US" sz="1600" dirty="0"/>
              <a:t>this sequence into </a:t>
            </a:r>
            <a:r>
              <a:rPr lang="en-US" sz="1600" dirty="0" smtClean="0"/>
              <a:t>a matrix of rows and columns to make the pattern easy to see; this matrix formation is our main bending tool from now 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556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572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1  0  0  1  0  1  1  0  0  1  1  1  1  1  0  0  0  1  1  0  1  1  1  0  1  0  1  0  0  0  0  </a:t>
            </a:r>
            <a:r>
              <a:rPr lang="en-US" dirty="0" smtClean="0">
                <a:solidFill>
                  <a:srgbClr val="FF0000"/>
                </a:solidFill>
              </a:rPr>
              <a:t>1  0  0  1  0  1     </a:t>
            </a:r>
            <a:r>
              <a:rPr lang="en-US" dirty="0">
                <a:solidFill>
                  <a:srgbClr val="FF0000"/>
                </a:solidFill>
              </a:rPr>
              <a:t>1  </a:t>
            </a:r>
            <a:r>
              <a:rPr lang="en-US" dirty="0" smtClean="0">
                <a:solidFill>
                  <a:srgbClr val="FF0000"/>
                </a:solidFill>
              </a:rPr>
              <a:t>0  0 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 1  1  1  0  0  0  1  1  0  1  1  1  0  1  0  1  0  0  0  0  </a:t>
            </a:r>
            <a:r>
              <a:rPr lang="en-US" dirty="0" smtClean="0">
                <a:solidFill>
                  <a:srgbClr val="00B050"/>
                </a:solidFill>
              </a:rPr>
              <a:t>1  0  0  1  0  1  1  0  0  1  1  1  </a:t>
            </a:r>
            <a:r>
              <a:rPr lang="en-US" dirty="0">
                <a:solidFill>
                  <a:srgbClr val="00B050"/>
                </a:solidFill>
              </a:rPr>
              <a:t>1  </a:t>
            </a:r>
            <a:r>
              <a:rPr lang="en-US" dirty="0" smtClean="0">
                <a:solidFill>
                  <a:srgbClr val="00B050"/>
                </a:solidFill>
              </a:rPr>
              <a:t>1  0  0  0  1  1  0  1  1  1  0  1  0  1  0  0  0  0 </a:t>
            </a:r>
            <a:r>
              <a:rPr lang="en-US" dirty="0" smtClean="0"/>
              <a:t> 1  0  0  1  0  1  1 (these last six start over)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51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is the 100 numbers again with contiguous sets of 31 numbers highlighted with color: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686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1447800"/>
            <a:ext cx="782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is a stem plot of the numbers, which shows allows us to see some repetition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04" y="4495800"/>
            <a:ext cx="8686800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9724" y="4126468"/>
            <a:ext cx="889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is a stem plot of the numbers where groups of 31 are colored to highlight the repetition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39000" y="4800600"/>
            <a:ext cx="6581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71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262"/>
            <a:ext cx="137160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/>
              <a:t>     </a:t>
            </a:r>
            <a:r>
              <a:rPr lang="en-US" sz="1300" dirty="0"/>
              <a:t>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1     1     1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  <a:p>
            <a:r>
              <a:rPr lang="en-US" sz="1300" dirty="0"/>
              <a:t>     0     0     0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3848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Here, the three contiguous sets of numbers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are written in 31 row x 3 column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matrix form.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3276600"/>
            <a:ext cx="2133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3298" y="838200"/>
            <a:ext cx="228370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And now, instead of</a:t>
            </a:r>
          </a:p>
          <a:p>
            <a:r>
              <a:rPr lang="en-US" sz="1600" dirty="0" smtClean="0"/>
              <a:t>The symbols of </a:t>
            </a:r>
          </a:p>
          <a:p>
            <a:r>
              <a:rPr lang="en-US" sz="1600" dirty="0" smtClean="0"/>
              <a:t>written numbers,</a:t>
            </a:r>
          </a:p>
          <a:p>
            <a:r>
              <a:rPr lang="en-US" sz="1600" dirty="0" smtClean="0"/>
              <a:t>We will choose the</a:t>
            </a:r>
          </a:p>
          <a:p>
            <a:r>
              <a:rPr lang="en-US" sz="1600" dirty="0" smtClean="0"/>
              <a:t>Color red to be a ‘1’</a:t>
            </a:r>
          </a:p>
          <a:p>
            <a:r>
              <a:rPr lang="en-US" sz="1600" dirty="0" smtClean="0"/>
              <a:t>And the color blue</a:t>
            </a:r>
          </a:p>
          <a:p>
            <a:r>
              <a:rPr lang="en-US" sz="1600" dirty="0" smtClean="0"/>
              <a:t>to be a ‘0’ </a:t>
            </a:r>
          </a:p>
          <a:p>
            <a:r>
              <a:rPr lang="en-US" sz="1600" dirty="0" smtClean="0"/>
              <a:t>The rows have labels </a:t>
            </a:r>
          </a:p>
          <a:p>
            <a:r>
              <a:rPr lang="en-US" sz="1600" dirty="0" smtClean="0"/>
              <a:t>in increments of 5, but</a:t>
            </a:r>
          </a:p>
          <a:p>
            <a:r>
              <a:rPr lang="en-US" sz="1600" dirty="0" smtClean="0"/>
              <a:t>There is a 31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row. </a:t>
            </a:r>
          </a:p>
          <a:p>
            <a:r>
              <a:rPr lang="en-US" sz="1600" dirty="0" smtClean="0"/>
              <a:t>There are three</a:t>
            </a:r>
          </a:p>
          <a:p>
            <a:r>
              <a:rPr lang="en-US" sz="1600" dirty="0" smtClean="0"/>
              <a:t>Columns.</a:t>
            </a:r>
          </a:p>
          <a:p>
            <a:r>
              <a:rPr lang="en-US" sz="1600" dirty="0" smtClean="0"/>
              <a:t>A </a:t>
            </a:r>
            <a:r>
              <a:rPr lang="en-US" sz="1600" dirty="0" err="1" smtClean="0"/>
              <a:t>colorbar</a:t>
            </a:r>
            <a:r>
              <a:rPr lang="en-US" sz="1600" dirty="0" smtClean="0"/>
              <a:t> is placed </a:t>
            </a:r>
          </a:p>
          <a:p>
            <a:r>
              <a:rPr lang="en-US" sz="1600" dirty="0" smtClean="0"/>
              <a:t>Alongside for reference.</a:t>
            </a:r>
          </a:p>
          <a:p>
            <a:r>
              <a:rPr lang="en-US" sz="1600" dirty="0" smtClean="0"/>
              <a:t>Later on all the colors</a:t>
            </a:r>
          </a:p>
          <a:p>
            <a:r>
              <a:rPr lang="en-US" sz="1600" dirty="0" smtClean="0"/>
              <a:t>On the </a:t>
            </a:r>
            <a:r>
              <a:rPr lang="en-US" sz="1600" dirty="0" err="1" smtClean="0"/>
              <a:t>colorbar</a:t>
            </a:r>
            <a:r>
              <a:rPr lang="en-US" sz="1600" dirty="0" smtClean="0"/>
              <a:t> will be </a:t>
            </a:r>
          </a:p>
          <a:p>
            <a:r>
              <a:rPr lang="en-US" sz="1600" dirty="0" smtClean="0"/>
              <a:t>Used.  Note: for now the </a:t>
            </a:r>
          </a:p>
          <a:p>
            <a:r>
              <a:rPr lang="en-US" sz="1600" dirty="0" smtClean="0"/>
              <a:t>Yellow line is a marker </a:t>
            </a:r>
          </a:p>
          <a:p>
            <a:r>
              <a:rPr lang="en-US" sz="1600" dirty="0" smtClean="0"/>
              <a:t>Between columns 1&amp;2</a:t>
            </a:r>
          </a:p>
          <a:p>
            <a:r>
              <a:rPr lang="en-US" sz="1600" dirty="0" smtClean="0"/>
              <a:t>And 2&amp;3.</a:t>
            </a:r>
          </a:p>
          <a:p>
            <a:r>
              <a:rPr lang="en-US" sz="1600" dirty="0" smtClean="0"/>
              <a:t>Is it easier to see</a:t>
            </a:r>
          </a:p>
          <a:p>
            <a:r>
              <a:rPr lang="en-US" sz="1600" dirty="0" smtClean="0"/>
              <a:t> the pattern?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2895600"/>
            <a:ext cx="153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Conversion to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276600"/>
            <a:ext cx="786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477000" y="0"/>
            <a:ext cx="2667000" cy="6891633"/>
            <a:chOff x="6400800" y="262233"/>
            <a:chExt cx="2667000" cy="6629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262233"/>
              <a:ext cx="2667000" cy="662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7086600" y="766465"/>
              <a:ext cx="0" cy="540573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620000" y="762000"/>
              <a:ext cx="0" cy="540573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4265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28199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end the introduction to bending and reframing</a:t>
            </a:r>
          </a:p>
          <a:p>
            <a:r>
              <a:rPr lang="en-US" dirty="0" smtClean="0"/>
              <a:t>Number to make patterns easier to identify.</a:t>
            </a:r>
          </a:p>
          <a:p>
            <a:endParaRPr lang="en-US" dirty="0"/>
          </a:p>
          <a:p>
            <a:r>
              <a:rPr lang="en-US" dirty="0" smtClean="0"/>
              <a:t>In both cases we identified a number that told us where to bend:</a:t>
            </a:r>
          </a:p>
          <a:p>
            <a:r>
              <a:rPr lang="en-US" dirty="0" smtClean="0"/>
              <a:t>With the clock modulo sequence example we used 54, and</a:t>
            </a:r>
          </a:p>
          <a:p>
            <a:r>
              <a:rPr lang="en-US" dirty="0" smtClean="0"/>
              <a:t> with the linear recursive binary sequence we used 31.</a:t>
            </a:r>
          </a:p>
          <a:p>
            <a:endParaRPr lang="en-US" dirty="0"/>
          </a:p>
          <a:p>
            <a:r>
              <a:rPr lang="en-US" dirty="0" smtClean="0"/>
              <a:t>We identified these number through what we called a Cepstrum or </a:t>
            </a:r>
          </a:p>
          <a:p>
            <a:r>
              <a:rPr lang="en-US" dirty="0" smtClean="0"/>
              <a:t>a Cepstral coefficient. We will show how to obtain this coefficient later.</a:t>
            </a:r>
          </a:p>
          <a:p>
            <a:endParaRPr lang="en-US" dirty="0"/>
          </a:p>
          <a:p>
            <a:r>
              <a:rPr lang="en-US" dirty="0" smtClean="0"/>
              <a:t>Our next topic will be on human and animal sounds, where we will</a:t>
            </a:r>
          </a:p>
          <a:p>
            <a:r>
              <a:rPr lang="en-US" dirty="0" smtClean="0"/>
              <a:t>Listen to audio, plot the waveform, look for signs of a cepstral coefficient,</a:t>
            </a:r>
          </a:p>
          <a:p>
            <a:r>
              <a:rPr lang="en-US" dirty="0" smtClean="0"/>
              <a:t>Use this coefficient to reframe the plot as a matrix and look for patterns.</a:t>
            </a:r>
          </a:p>
          <a:p>
            <a:endParaRPr lang="en-US" dirty="0"/>
          </a:p>
          <a:p>
            <a:r>
              <a:rPr lang="en-US" dirty="0" smtClean="0"/>
              <a:t>Before we leave, here are two more patterns, which without the Cepstrum, </a:t>
            </a:r>
          </a:p>
          <a:p>
            <a:r>
              <a:rPr lang="en-US" dirty="0" smtClean="0"/>
              <a:t>In my opinion, would be difficult to see.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45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77925"/>
            <a:ext cx="9144001" cy="526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304800"/>
            <a:ext cx="5849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Lagniappe:  A Linear Recursive Sequence from Group Theory</a:t>
            </a:r>
          </a:p>
          <a:p>
            <a:pPr algn="ctr"/>
            <a:r>
              <a:rPr lang="en-US" dirty="0" smtClean="0"/>
              <a:t> built for 63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6444734"/>
            <a:ext cx="395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cepstrum picks out 63 with little effort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05200" y="1828800"/>
            <a:ext cx="0" cy="3733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38800" y="1828800"/>
            <a:ext cx="0" cy="3733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552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WASP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7503" y="152400"/>
            <a:ext cx="609600" cy="6096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" name="TextBox 2"/>
          <p:cNvSpPr txBox="1"/>
          <p:nvPr/>
        </p:nvSpPr>
        <p:spPr>
          <a:xfrm>
            <a:off x="2797586" y="184666"/>
            <a:ext cx="386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Lagniappe:  A Wasp Buzz natural at 136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0"/>
            <a:ext cx="15790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544 samples at</a:t>
            </a:r>
          </a:p>
          <a:p>
            <a:r>
              <a:rPr lang="en-US" sz="1400" dirty="0" smtClean="0"/>
              <a:t>22000 samples/sec</a:t>
            </a:r>
          </a:p>
          <a:p>
            <a:r>
              <a:rPr lang="en-US" sz="1400" dirty="0" smtClean="0"/>
              <a:t>0.0247 seconds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28600"/>
            <a:ext cx="13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One second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524000"/>
            <a:ext cx="837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Wasp’s</a:t>
            </a:r>
          </a:p>
          <a:p>
            <a:pPr algn="ctr"/>
            <a:r>
              <a:rPr lang="en-US" dirty="0" smtClean="0"/>
              <a:t>Buzz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7503" y="3352800"/>
            <a:ext cx="811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</a:t>
            </a:r>
          </a:p>
          <a:p>
            <a:r>
              <a:rPr lang="en-US" dirty="0" smtClean="0"/>
              <a:t>Pieces</a:t>
            </a:r>
          </a:p>
          <a:p>
            <a:r>
              <a:rPr lang="en-US" dirty="0" smtClean="0"/>
              <a:t>Of 136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5257800"/>
            <a:ext cx="97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Overlaid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9616" y="6324600"/>
            <a:ext cx="7301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 a moment, my friend George saw the pattern from the top plot</a:t>
            </a:r>
            <a:r>
              <a:rPr lang="en-US" sz="1600" i="1" dirty="0" smtClean="0"/>
              <a:t>, but he’s an old guy</a:t>
            </a:r>
          </a:p>
          <a:p>
            <a:pPr algn="ctr"/>
            <a:r>
              <a:rPr lang="en-US" sz="1600" dirty="0" smtClean="0"/>
              <a:t>I needed the Cepstrum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48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700" y="6858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1. The Take-Away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6105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first in the series of teaching documents in the art of bending number.</a:t>
            </a:r>
          </a:p>
          <a:p>
            <a:r>
              <a:rPr lang="en-US" dirty="0" smtClean="0"/>
              <a:t>There is a natural repetition of pattern in many objects surrounding us, in the context </a:t>
            </a:r>
          </a:p>
          <a:p>
            <a:r>
              <a:rPr lang="en-US" dirty="0" smtClean="0"/>
              <a:t>of communication, ranging from the Honey Bee in Nature to the sequence of number </a:t>
            </a:r>
          </a:p>
          <a:p>
            <a:r>
              <a:rPr lang="en-US" dirty="0" smtClean="0"/>
              <a:t>in the fabricated  Internet traffic and even down to the electron orbital movement at </a:t>
            </a:r>
          </a:p>
          <a:p>
            <a:r>
              <a:rPr lang="en-US" dirty="0" smtClean="0"/>
              <a:t>the Quantum Level. </a:t>
            </a:r>
          </a:p>
          <a:p>
            <a:endParaRPr lang="en-US" dirty="0"/>
          </a:p>
          <a:p>
            <a:r>
              <a:rPr lang="en-US" dirty="0" smtClean="0"/>
              <a:t>It is due to the many facets of the plasticity in data manipulation of the measurements of the observations that allows for a beginner’s interpretation to evolve at all, and this introduction will demonstrate how one may look at data to spot the patterns, </a:t>
            </a:r>
          </a:p>
          <a:p>
            <a:r>
              <a:rPr lang="en-US" dirty="0" smtClean="0"/>
              <a:t>however, </a:t>
            </a:r>
          </a:p>
          <a:p>
            <a:r>
              <a:rPr lang="en-US" dirty="0" smtClean="0"/>
              <a:t>more importantly, </a:t>
            </a:r>
          </a:p>
          <a:p>
            <a:r>
              <a:rPr lang="en-US" dirty="0" smtClean="0"/>
              <a:t>this series of teaching documents will also serve as an introduction to the understanding of the work horse of the work shown through this website; The Cepstrum; the underlying communication found within both the natural and the fabricated series of number from</a:t>
            </a:r>
          </a:p>
          <a:p>
            <a:r>
              <a:rPr lang="en-US" dirty="0" smtClean="0"/>
              <a:t>measurement. The Cepstrum will be demonstrated to be a subtle and yet powerful tool.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000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 flipH="1">
                <a:off x="228600" y="833497"/>
                <a:ext cx="711708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We start with the normal ordering of the first 243 integers:</a:t>
                </a:r>
              </a:p>
              <a:p>
                <a:r>
                  <a:rPr lang="en-US" sz="1600" dirty="0" smtClean="0"/>
                  <a:t>1,2,3,4,5,6,7,…………………………………………………………………………………….243</a:t>
                </a:r>
              </a:p>
              <a:p>
                <a:endParaRPr lang="en-US" sz="1600" dirty="0" smtClean="0"/>
              </a:p>
              <a:p>
                <a:r>
                  <a:rPr lang="en-US" sz="1600" dirty="0" smtClean="0"/>
                  <a:t>Apply clock modulo arithmetic: with: </a:t>
                </a:r>
                <a:r>
                  <a:rPr lang="en-US" sz="1600" b="1" dirty="0" smtClean="0"/>
                  <a:t>a </a:t>
                </a:r>
                <a:r>
                  <a:rPr lang="en-US" sz="1600" b="1" dirty="0"/>
                  <a:t>= </a:t>
                </a:r>
                <a:r>
                  <a:rPr lang="en-US" sz="1600" b="1" dirty="0" smtClean="0"/>
                  <a:t>73, m = 243, </a:t>
                </a:r>
                <a:r>
                  <a:rPr lang="en-US" sz="1600" b="1" dirty="0" err="1" smtClean="0"/>
                  <a:t>ic</a:t>
                </a:r>
                <a:r>
                  <a:rPr lang="en-US" sz="1600" b="1" dirty="0"/>
                  <a:t>= 1</a:t>
                </a:r>
                <a:r>
                  <a:rPr lang="en-US" sz="1600" b="1" dirty="0" smtClean="0"/>
                  <a:t>; then</a:t>
                </a:r>
                <a:endParaRPr lang="en-US" sz="1600" dirty="0"/>
              </a:p>
              <a:p>
                <a:r>
                  <a:rPr lang="en-US" sz="1600" b="1" dirty="0"/>
                  <a:t>for k = 1:m</a:t>
                </a:r>
                <a:endParaRPr lang="en-US" sz="1600" dirty="0"/>
              </a:p>
              <a:p>
                <a:r>
                  <a:rPr lang="en-US" sz="1600" b="1" dirty="0"/>
                  <a:t>    s(k) = </a:t>
                </a:r>
                <a:r>
                  <a:rPr lang="en-US" sz="1600" b="1" dirty="0" smtClean="0"/>
                  <a:t>mod(a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/>
                      </a:rPr>
                      <m:t>∗</m:t>
                    </m:r>
                  </m:oMath>
                </a14:m>
                <a:r>
                  <a:rPr lang="en-US" sz="1600" b="1" dirty="0" smtClean="0"/>
                  <a:t> </a:t>
                </a:r>
                <a:r>
                  <a:rPr lang="en-US" sz="1600" b="1" dirty="0" err="1" smtClean="0"/>
                  <a:t>ic</a:t>
                </a:r>
                <a:r>
                  <a:rPr lang="en-US" sz="1600" b="1" dirty="0" smtClean="0"/>
                  <a:t> + 23,m</a:t>
                </a:r>
                <a:r>
                  <a:rPr lang="en-US" sz="1600" b="1" dirty="0"/>
                  <a:t>);</a:t>
                </a:r>
                <a:endParaRPr lang="en-US" sz="1600" dirty="0"/>
              </a:p>
              <a:p>
                <a:r>
                  <a:rPr lang="en-US" sz="1600" b="1" dirty="0"/>
                  <a:t>    </a:t>
                </a:r>
                <a:r>
                  <a:rPr lang="en-US" sz="1600" b="1" dirty="0" err="1"/>
                  <a:t>ic</a:t>
                </a:r>
                <a:r>
                  <a:rPr lang="en-US" sz="1600" b="1" dirty="0"/>
                  <a:t> = s(k);</a:t>
                </a:r>
                <a:endParaRPr lang="en-US" sz="1600" dirty="0"/>
              </a:p>
              <a:p>
                <a:r>
                  <a:rPr lang="en-US" sz="1600" b="1" dirty="0" smtClean="0"/>
                  <a:t>end</a:t>
                </a:r>
                <a:endParaRPr lang="en-US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8600" y="833497"/>
                <a:ext cx="7117081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514" t="-888" b="-2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9230" y="2996148"/>
            <a:ext cx="90885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get the reordered sequence of 243 integers: From 1 to:</a:t>
            </a:r>
          </a:p>
          <a:p>
            <a:r>
              <a:rPr lang="en-US" sz="1600" dirty="0" smtClean="0"/>
              <a:t>96,  227, 70, 30, 26, 220, 45, 149, 208, 141, 110, 34, 75, 152, 184, 90, 32, 172, 186,   236,  241,  120,  35,</a:t>
            </a:r>
          </a:p>
          <a:p>
            <a:r>
              <a:rPr lang="en-US" sz="1600" dirty="0" smtClean="0"/>
              <a:t>148,  135,  158,  136,  231,  119,  205,  165,   161,  112,  180,  41, 100, 33, 2, 169, 210, 44, 76, 225, 167, 64,</a:t>
            </a:r>
          </a:p>
          <a:p>
            <a:r>
              <a:rPr lang="en-US" sz="1600" dirty="0" smtClean="0"/>
              <a:t>78,  128, 133,  12,  170,  40,  27, 50, 28,  123, 11, 97,  57,  53, 4, 72, 176, 235, 168, 137,  61, 102, 179, 211, </a:t>
            </a:r>
          </a:p>
          <a:p>
            <a:r>
              <a:rPr lang="en-US" sz="1600" dirty="0" smtClean="0"/>
              <a:t>117, 59, 199, 213, 20, 25, 147,  62, 175, 162, 185, 163, 15, 146, 232, 192, 188, 139, 207, 68, 127, 60, 29, </a:t>
            </a:r>
          </a:p>
          <a:p>
            <a:r>
              <a:rPr lang="en-US" sz="1600" dirty="0" smtClean="0"/>
              <a:t>196, 237, 71, 103,  9, 194,  91, 105, 155, 160, 39, 197, 67, 54, 77, 55, 150, 38, 124, 84, 80, 31, 99,  203, 19</a:t>
            </a:r>
          </a:p>
          <a:p>
            <a:r>
              <a:rPr lang="en-US" sz="1600" dirty="0" smtClean="0"/>
              <a:t>195, 164, 88, 129, 206, 238, 144, 86, 226, 240, 47, 52,  174, 89, 202, 189, 212, 190, 42, 173, 16, 219, 215, </a:t>
            </a:r>
          </a:p>
          <a:p>
            <a:r>
              <a:rPr lang="en-US" sz="1600" dirty="0" smtClean="0"/>
              <a:t>166, 234, 95, 154, 87, 56, 223, 21, 98, 130, 36,  221, 118, 132, 182, 187, 66, 224, 94, 81, 104, 82, 177, 65, </a:t>
            </a:r>
          </a:p>
          <a:p>
            <a:r>
              <a:rPr lang="en-US" sz="1600" dirty="0" smtClean="0"/>
              <a:t>151, 111, 107, 58, 126, 230, 46, 222, 191, 115, 156, 233, 22, 171, 113, 10, 24, 74, 79, 201, 116, 229, 216, </a:t>
            </a:r>
          </a:p>
          <a:p>
            <a:r>
              <a:rPr lang="en-US" sz="1600" dirty="0" smtClean="0"/>
              <a:t>239, 217, 69, 200, 43, 3, 242, 193, 18, 122, 181, 114, 83, 7, 48, 125, 157, 63, 5, 145, 159, 209, 214, 93, 8, </a:t>
            </a:r>
          </a:p>
          <a:p>
            <a:r>
              <a:rPr lang="en-US" sz="1600" dirty="0" smtClean="0"/>
              <a:t>121, 108, 131, 109, 204, 92, 178, 138, 134, 85, 153, 14, 73, 6, 218, 142, 183, 17, 49, 198, 140, 37, 51, 101, </a:t>
            </a:r>
          </a:p>
          <a:p>
            <a:r>
              <a:rPr lang="en-US" sz="1600" dirty="0" smtClean="0"/>
              <a:t>106, 228, 143, 13, 0, 23,  and then, back to 1.</a:t>
            </a:r>
          </a:p>
          <a:p>
            <a:endParaRPr lang="en-US" sz="1600" dirty="0" smtClean="0"/>
          </a:p>
          <a:p>
            <a:r>
              <a:rPr lang="en-US" sz="1600" dirty="0" smtClean="0"/>
              <a:t>Do you see the pattern? There is one, it’s a little wobbly, but there is a sub-pattern every 54 numbers. </a:t>
            </a:r>
          </a:p>
          <a:p>
            <a:r>
              <a:rPr lang="en-US" sz="1600" dirty="0" smtClean="0"/>
              <a:t>Over the next few slides, we will bend this sequence into a very recognizable Spirograph pattern.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47935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2. Bending </a:t>
            </a:r>
            <a:r>
              <a:rPr lang="en-US" sz="2400" b="1" dirty="0"/>
              <a:t>the integers 1 – 243, using clock arithmetic</a:t>
            </a:r>
          </a:p>
        </p:txBody>
      </p:sp>
    </p:spTree>
    <p:extLst>
      <p:ext uri="{BB962C8B-B14F-4D97-AF65-F5344CB8AC3E}">
        <p14:creationId xmlns:p14="http://schemas.microsoft.com/office/powerpoint/2010/main" val="72243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051" y="228600"/>
            <a:ext cx="796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we plot the first five numbers of the ordered sequence: 1, 2, 3, 4, 5</a:t>
            </a:r>
          </a:p>
          <a:p>
            <a:r>
              <a:rPr lang="en-US" dirty="0" smtClean="0"/>
              <a:t>So, we plot 1</a:t>
            </a:r>
            <a:r>
              <a:rPr lang="en-US" baseline="30000" dirty="0" smtClean="0"/>
              <a:t>st</a:t>
            </a:r>
            <a:r>
              <a:rPr lang="en-US" dirty="0" smtClean="0"/>
              <a:t> goes to 1, 2</a:t>
            </a:r>
            <a:r>
              <a:rPr lang="en-US" baseline="30000" dirty="0" smtClean="0"/>
              <a:t>nd</a:t>
            </a:r>
            <a:r>
              <a:rPr lang="en-US" dirty="0" smtClean="0"/>
              <a:t> goes to 2, 3</a:t>
            </a:r>
            <a:r>
              <a:rPr lang="en-US" baseline="30000" dirty="0" smtClean="0"/>
              <a:t>rd</a:t>
            </a:r>
            <a:r>
              <a:rPr lang="en-US" dirty="0" smtClean="0"/>
              <a:t> goes to 3, 4</a:t>
            </a:r>
            <a:r>
              <a:rPr lang="en-US" baseline="30000" dirty="0" smtClean="0"/>
              <a:t>th</a:t>
            </a:r>
            <a:r>
              <a:rPr lang="en-US" dirty="0" smtClean="0"/>
              <a:t> goes to 5, and 5</a:t>
            </a:r>
            <a:r>
              <a:rPr lang="en-US" baseline="30000" dirty="0" smtClean="0"/>
              <a:t>th</a:t>
            </a:r>
            <a:r>
              <a:rPr lang="en-US" dirty="0" smtClean="0"/>
              <a:t> goes to 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0611" y="3704193"/>
            <a:ext cx="7308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if we now plot all 243 numbers ordered in a row, we get this denser plot</a:t>
            </a:r>
            <a:endParaRPr 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4" y="1066800"/>
            <a:ext cx="63150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976608"/>
            <a:ext cx="1699761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This is called a stem </a:t>
            </a:r>
          </a:p>
          <a:p>
            <a:r>
              <a:rPr lang="en-US" sz="1200" dirty="0" smtClean="0"/>
              <a:t>plot. It shows that</a:t>
            </a:r>
          </a:p>
          <a:p>
            <a:r>
              <a:rPr lang="en-US" sz="1200" dirty="0" smtClean="0"/>
              <a:t>there are no more</a:t>
            </a:r>
          </a:p>
          <a:p>
            <a:r>
              <a:rPr lang="en-US" sz="1200" dirty="0" smtClean="0"/>
              <a:t>points in between</a:t>
            </a:r>
          </a:p>
          <a:p>
            <a:r>
              <a:rPr lang="en-US" sz="1200" dirty="0" smtClean="0"/>
              <a:t>to plot. This system</a:t>
            </a:r>
          </a:p>
          <a:p>
            <a:r>
              <a:rPr lang="en-US" sz="1200" dirty="0" smtClean="0"/>
              <a:t>Is discrete as are all</a:t>
            </a:r>
          </a:p>
          <a:p>
            <a:r>
              <a:rPr lang="en-US" sz="1200" dirty="0" smtClean="0"/>
              <a:t>Digitally sampled</a:t>
            </a:r>
          </a:p>
          <a:p>
            <a:r>
              <a:rPr lang="en-US" sz="1200" dirty="0" smtClean="0"/>
              <a:t>Systems. Sometimes,</a:t>
            </a:r>
          </a:p>
          <a:p>
            <a:r>
              <a:rPr lang="en-US" sz="1200" dirty="0" smtClean="0"/>
              <a:t>Patterns are lost when</a:t>
            </a:r>
          </a:p>
          <a:p>
            <a:r>
              <a:rPr lang="en-US" sz="1200" dirty="0" smtClean="0"/>
              <a:t>The dots are connected.</a:t>
            </a:r>
          </a:p>
          <a:p>
            <a:r>
              <a:rPr lang="en-US" sz="1200" dirty="0" smtClean="0"/>
              <a:t>9/10 I do not connect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he dots, however, 1/10</a:t>
            </a:r>
          </a:p>
          <a:p>
            <a:r>
              <a:rPr lang="en-US" sz="1200" dirty="0" smtClean="0"/>
              <a:t>times I do.</a:t>
            </a:r>
          </a:p>
          <a:p>
            <a:endParaRPr lang="en-US" sz="14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84" y="4073525"/>
            <a:ext cx="80486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96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584" y="990600"/>
            <a:ext cx="63150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00507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Now we plot the first five numbers of the clock-modulo sequence s : 1, 96, 227, 70, 30.</a:t>
            </a:r>
          </a:p>
          <a:p>
            <a:r>
              <a:rPr lang="en-US" dirty="0" smtClean="0"/>
              <a:t>So, we plot 1</a:t>
            </a:r>
            <a:r>
              <a:rPr lang="en-US" baseline="30000" dirty="0" smtClean="0"/>
              <a:t>st</a:t>
            </a:r>
            <a:r>
              <a:rPr lang="en-US" dirty="0" smtClean="0"/>
              <a:t> goes to 1, 2</a:t>
            </a:r>
            <a:r>
              <a:rPr lang="en-US" baseline="30000" dirty="0" smtClean="0"/>
              <a:t>nd</a:t>
            </a:r>
            <a:r>
              <a:rPr lang="en-US" dirty="0" smtClean="0"/>
              <a:t> goes to 96, 3</a:t>
            </a:r>
            <a:r>
              <a:rPr lang="en-US" baseline="30000" dirty="0" smtClean="0"/>
              <a:t>rd</a:t>
            </a:r>
            <a:r>
              <a:rPr lang="en-US" dirty="0" smtClean="0"/>
              <a:t> goes to 227, 4</a:t>
            </a:r>
            <a:r>
              <a:rPr lang="en-US" baseline="30000" dirty="0" smtClean="0"/>
              <a:t>th</a:t>
            </a:r>
            <a:r>
              <a:rPr lang="en-US" dirty="0" smtClean="0"/>
              <a:t> goes to 70, and 5</a:t>
            </a:r>
            <a:r>
              <a:rPr lang="en-US" baseline="30000" dirty="0" smtClean="0"/>
              <a:t>th</a:t>
            </a:r>
            <a:r>
              <a:rPr lang="en-US" dirty="0" smtClean="0"/>
              <a:t> goes to 30.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9525"/>
            <a:ext cx="86868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3429000"/>
            <a:ext cx="4624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we plot all 243 numbers in the s sequence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1792" y="6337479"/>
            <a:ext cx="343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you see the emerging pattern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6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57200"/>
            <a:ext cx="818345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251" y="87868"/>
            <a:ext cx="280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from the previous slide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0999" y="3641364"/>
            <a:ext cx="8183452" cy="3383598"/>
            <a:chOff x="380999" y="3641364"/>
            <a:chExt cx="8183452" cy="3383598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962400"/>
              <a:ext cx="8183451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80999" y="3641364"/>
              <a:ext cx="74307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Now we take away the stems, and draw in ellipses to bring out some patterns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 rot="19702275">
              <a:off x="2056826" y="3989206"/>
              <a:ext cx="405843" cy="3035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9702275">
              <a:off x="3585254" y="3891651"/>
              <a:ext cx="405843" cy="3035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9702275">
              <a:off x="5238578" y="3843355"/>
              <a:ext cx="405843" cy="3035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9702275">
              <a:off x="6709455" y="3892322"/>
              <a:ext cx="405843" cy="3035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051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745518" y="384554"/>
            <a:ext cx="8183452" cy="4025468"/>
            <a:chOff x="665226" y="665596"/>
            <a:chExt cx="8183452" cy="4025468"/>
          </a:xfrm>
        </p:grpSpPr>
        <p:grpSp>
          <p:nvGrpSpPr>
            <p:cNvPr id="3" name="Group 2"/>
            <p:cNvGrpSpPr/>
            <p:nvPr/>
          </p:nvGrpSpPr>
          <p:grpSpPr>
            <a:xfrm>
              <a:off x="665226" y="665596"/>
              <a:ext cx="8183452" cy="3982604"/>
              <a:chOff x="380999" y="3641364"/>
              <a:chExt cx="8183452" cy="3383598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3962400"/>
                <a:ext cx="8183451" cy="2895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380999" y="3641364"/>
                <a:ext cx="2487027" cy="313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Now we find some more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 rot="19702275">
                <a:off x="2136958" y="3989206"/>
                <a:ext cx="405843" cy="30357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19702275">
                <a:off x="3660958" y="3891651"/>
                <a:ext cx="405843" cy="30357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19702275">
                <a:off x="5238578" y="3843355"/>
                <a:ext cx="405843" cy="30357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702275">
                <a:off x="6638253" y="3762251"/>
                <a:ext cx="405843" cy="30357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9"/>
            <p:cNvSpPr/>
            <p:nvPr/>
          </p:nvSpPr>
          <p:spPr>
            <a:xfrm rot="1691607">
              <a:off x="4413111" y="1090375"/>
              <a:ext cx="405843" cy="357318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691607">
              <a:off x="3299605" y="1058465"/>
              <a:ext cx="405843" cy="357318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1691607">
              <a:off x="1928556" y="1075016"/>
              <a:ext cx="405843" cy="357318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691607">
              <a:off x="5778394" y="952934"/>
              <a:ext cx="405843" cy="357318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691607">
              <a:off x="6906910" y="1117881"/>
              <a:ext cx="405843" cy="357318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4602630">
              <a:off x="4634323" y="-262760"/>
              <a:ext cx="405843" cy="67361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4602630">
              <a:off x="4112202" y="-1435311"/>
              <a:ext cx="405843" cy="67361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69663" y="4495800"/>
            <a:ext cx="78721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have: 4 Blue ellipses, 5 green ellipses, and 2 red ellipses.</a:t>
            </a:r>
          </a:p>
          <a:p>
            <a:r>
              <a:rPr lang="en-US" dirty="0" smtClean="0"/>
              <a:t>You know, we mentioned that the Cepstrum shows a strong component of 54.</a:t>
            </a:r>
          </a:p>
          <a:p>
            <a:r>
              <a:rPr lang="en-US" dirty="0" smtClean="0"/>
              <a:t>Now this may be luck but:</a:t>
            </a:r>
          </a:p>
          <a:p>
            <a:r>
              <a:rPr lang="en-US" dirty="0" smtClean="0"/>
              <a:t>243/54 = 4.5 exactly. And, 2*4.5 = 9 = 5 + 4. Not sure if this holds true other cases.</a:t>
            </a:r>
          </a:p>
          <a:p>
            <a:r>
              <a:rPr lang="en-US" dirty="0" smtClean="0"/>
              <a:t>But, the ‘9’ is interesting.</a:t>
            </a:r>
          </a:p>
          <a:p>
            <a:r>
              <a:rPr lang="en-US" dirty="0" smtClean="0"/>
              <a:t>Although we have formed some ellipses around the sequence to show patterns, </a:t>
            </a:r>
          </a:p>
          <a:p>
            <a:r>
              <a:rPr lang="en-US" dirty="0" smtClean="0"/>
              <a:t>We will now BEND these numbers around a circle, and out pops the ‘9’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1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4002887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0" y="2536202"/>
            <a:ext cx="3597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suppose we wanted to connect</a:t>
            </a:r>
          </a:p>
          <a:p>
            <a:r>
              <a:rPr lang="en-US" dirty="0" smtClean="0"/>
              <a:t>The number 1 to 2 then 2 to 3 then</a:t>
            </a:r>
          </a:p>
          <a:p>
            <a:r>
              <a:rPr lang="en-US" dirty="0" smtClean="0"/>
              <a:t>3 to 4. It would like below.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14363" y="381000"/>
            <a:ext cx="4499776" cy="3957058"/>
            <a:chOff x="614363" y="381000"/>
            <a:chExt cx="4499776" cy="3957058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63" y="1371600"/>
              <a:ext cx="3957637" cy="296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914400" y="381000"/>
              <a:ext cx="419973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Suppose we had a circle with 6 equally</a:t>
              </a:r>
            </a:p>
            <a:p>
              <a:r>
                <a:rPr lang="en-US" dirty="0" smtClean="0"/>
                <a:t>spaced points, indicated in red and labeled</a:t>
              </a:r>
            </a:p>
            <a:p>
              <a:r>
                <a:rPr lang="en-US" dirty="0"/>
                <a:t>c</a:t>
              </a:r>
              <a:r>
                <a:rPr lang="en-US" dirty="0" smtClean="0"/>
                <a:t>ounter clockwise.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57600" y="245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45004" y="3440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4200" y="3440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74714" y="245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8800" y="176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24200" y="176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924800" y="4705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21357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72200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5200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467600" y="5651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62600" y="47123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7627" y="5202222"/>
            <a:ext cx="39456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yes it’s clock modulo arithmetic</a:t>
            </a:r>
          </a:p>
          <a:p>
            <a:r>
              <a:rPr lang="en-US" sz="1400" dirty="0" smtClean="0"/>
              <a:t>which is clockwise, but our labeling</a:t>
            </a:r>
          </a:p>
          <a:p>
            <a:r>
              <a:rPr lang="en-US" sz="1400" dirty="0" smtClean="0"/>
              <a:t>will  follow a unit circle convention and </a:t>
            </a:r>
          </a:p>
          <a:p>
            <a:r>
              <a:rPr lang="en-US" sz="1400" dirty="0" smtClean="0"/>
              <a:t>Go counter clockwise; And, we will place one </a:t>
            </a:r>
          </a:p>
          <a:p>
            <a:r>
              <a:rPr lang="en-US" sz="1400" dirty="0" smtClean="0"/>
              <a:t>on the right center instead of the 1 o’clock position,</a:t>
            </a:r>
          </a:p>
          <a:p>
            <a:r>
              <a:rPr lang="en-US" sz="1400" dirty="0" smtClean="0"/>
              <a:t>i.e. we are looking ahead to trigonometry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43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95400" y="965686"/>
            <a:ext cx="5630458" cy="5206514"/>
            <a:chOff x="614363" y="381000"/>
            <a:chExt cx="3957637" cy="3652258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63" y="1066800"/>
              <a:ext cx="3957637" cy="296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914400" y="3810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13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45004" y="3124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3048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4714" y="213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28800" y="1459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0400" y="1524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47800" y="628773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suppose we wanted to connect  1 to 3 then 3 to 5 then 5 to 4 then 4 to 6 then 6 to 2 and finally 2 back to 1.</a:t>
            </a:r>
          </a:p>
          <a:p>
            <a:r>
              <a:rPr lang="en-US" dirty="0" smtClean="0"/>
              <a:t>It would look like below.</a:t>
            </a:r>
          </a:p>
          <a:p>
            <a:r>
              <a:rPr lang="en-US" dirty="0" smtClean="0"/>
              <a:t>So we bent the sequence 1,3,5,4,6,2,1 around the circle,</a:t>
            </a:r>
          </a:p>
          <a:p>
            <a:r>
              <a:rPr lang="en-US" dirty="0" smtClean="0"/>
              <a:t>in segments.</a:t>
            </a:r>
          </a:p>
          <a:p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475414" y="3029612"/>
            <a:ext cx="2149544" cy="961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75414" y="3029612"/>
            <a:ext cx="0" cy="1846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806341" y="4030259"/>
            <a:ext cx="669073" cy="84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06341" y="3952947"/>
            <a:ext cx="2070459" cy="923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876800" y="3029612"/>
            <a:ext cx="0" cy="1846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3029612"/>
            <a:ext cx="748158" cy="923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77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2353</Words>
  <Application>Microsoft Office PowerPoint</Application>
  <PresentationFormat>On-screen Show (4:3)</PresentationFormat>
  <Paragraphs>234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53</cp:revision>
  <dcterms:created xsi:type="dcterms:W3CDTF">2016-08-02T23:02:43Z</dcterms:created>
  <dcterms:modified xsi:type="dcterms:W3CDTF">2016-09-19T02:29:47Z</dcterms:modified>
</cp:coreProperties>
</file>