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8" r:id="rId12"/>
    <p:sldId id="267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098" y="-6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677C-FC80-4EC7-9608-8C92CFE3BFF4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61C5-D645-4039-B9D3-D6DD73C73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868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677C-FC80-4EC7-9608-8C92CFE3BFF4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61C5-D645-4039-B9D3-D6DD73C73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693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677C-FC80-4EC7-9608-8C92CFE3BFF4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61C5-D645-4039-B9D3-D6DD73C73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164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677C-FC80-4EC7-9608-8C92CFE3BFF4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61C5-D645-4039-B9D3-D6DD73C73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81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677C-FC80-4EC7-9608-8C92CFE3BFF4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61C5-D645-4039-B9D3-D6DD73C73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119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677C-FC80-4EC7-9608-8C92CFE3BFF4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61C5-D645-4039-B9D3-D6DD73C73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325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677C-FC80-4EC7-9608-8C92CFE3BFF4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61C5-D645-4039-B9D3-D6DD73C73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89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677C-FC80-4EC7-9608-8C92CFE3BFF4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61C5-D645-4039-B9D3-D6DD73C73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030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677C-FC80-4EC7-9608-8C92CFE3BFF4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61C5-D645-4039-B9D3-D6DD73C73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577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677C-FC80-4EC7-9608-8C92CFE3BFF4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61C5-D645-4039-B9D3-D6DD73C73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387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677C-FC80-4EC7-9608-8C92CFE3BFF4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61C5-D645-4039-B9D3-D6DD73C73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927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1677C-FC80-4EC7-9608-8C92CFE3BFF4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061C5-D645-4039-B9D3-D6DD73C73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30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image" Target="../media/image17.png"/><Relationship Id="rId4" Type="http://schemas.openxmlformats.org/officeDocument/2006/relationships/image" Target="../media/image16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228600"/>
            <a:ext cx="6324600" cy="3733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89095" y="4114800"/>
            <a:ext cx="804201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800" dirty="0" smtClean="0"/>
              <a:t>The Take-Away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800" dirty="0" smtClean="0"/>
              <a:t>Bending the integers 1 – 243, using clock arithmetic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800" dirty="0" smtClean="0"/>
              <a:t>Re-framing a special sequence of  binary digits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52367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066800" y="245537"/>
            <a:ext cx="6897542" cy="5756063"/>
            <a:chOff x="685800" y="106367"/>
            <a:chExt cx="7827548" cy="6751633"/>
          </a:xfrm>
        </p:grpSpPr>
        <p:pic>
          <p:nvPicPr>
            <p:cNvPr id="614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5800" y="838200"/>
              <a:ext cx="7696200" cy="6019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7084888" y="330416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676400" y="3478768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122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572000" y="5791200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183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495800" y="137160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61</a:t>
              </a:r>
              <a:endParaRPr lang="en-US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945222" y="106367"/>
              <a:ext cx="7568126" cy="758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Now consider a circle of 243 points located on a circle. Rough</a:t>
              </a:r>
            </a:p>
            <a:p>
              <a:r>
                <a:rPr lang="en-US" dirty="0" smtClean="0"/>
                <a:t>estimates of quarter points 61,122,and 183 are labeled for reference.</a:t>
              </a:r>
              <a:endParaRPr lang="en-US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705600" y="332879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243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084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929" y="1219201"/>
            <a:ext cx="8022471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905000" y="362634"/>
            <a:ext cx="49972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Here we will connect the first nine points of s:</a:t>
            </a:r>
          </a:p>
          <a:p>
            <a:r>
              <a:rPr lang="en-US" dirty="0" smtClean="0"/>
              <a:t>1 to 96 to 227 to 70 to 30 to 26 to 220 to 45 to 149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239000" y="3429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09800" y="48768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149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62600" y="168895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45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27170" y="471273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220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668661" y="243121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26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400800" y="20574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0" y="16764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086600" y="43434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227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0" y="23622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961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82281" y="152400"/>
            <a:ext cx="68657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Here we connected, in order, all the points around the circle using </a:t>
            </a:r>
          </a:p>
          <a:p>
            <a:r>
              <a:rPr lang="en-US" dirty="0" smtClean="0"/>
              <a:t>the s sequence. Note the ‘9’ nodes of a ‘Spirograph’ design as we BEND</a:t>
            </a:r>
          </a:p>
          <a:p>
            <a:r>
              <a:rPr lang="en-US" dirty="0" smtClean="0"/>
              <a:t>the sequence s around the circle, in segments.</a:t>
            </a:r>
            <a:endParaRPr lang="en-US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990600"/>
            <a:ext cx="7391400" cy="5867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286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152400"/>
            <a:ext cx="6934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3.  Re-framing </a:t>
            </a:r>
            <a:r>
              <a:rPr lang="en-US" sz="2400" b="1" dirty="0"/>
              <a:t>a special sequence of  binary digits </a:t>
            </a:r>
          </a:p>
        </p:txBody>
      </p:sp>
      <p:sp>
        <p:nvSpPr>
          <p:cNvPr id="3" name="Rectangle 2"/>
          <p:cNvSpPr/>
          <p:nvPr/>
        </p:nvSpPr>
        <p:spPr>
          <a:xfrm>
            <a:off x="609600" y="533400"/>
            <a:ext cx="8305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We start with </a:t>
            </a:r>
            <a:r>
              <a:rPr lang="en-US" dirty="0" smtClean="0"/>
              <a:t>a single digit ‘1’ as opposed to the 243 integers from clock modulo.</a:t>
            </a:r>
            <a:endParaRPr lang="en-US" dirty="0"/>
          </a:p>
          <a:p>
            <a:r>
              <a:rPr lang="en-US" dirty="0" smtClean="0"/>
              <a:t>Now we will feed this single ‘1’ into a machine called a linear recursive sequencer which takes in  the single one and puts out 1’s and 0’s. </a:t>
            </a:r>
          </a:p>
          <a:p>
            <a:r>
              <a:rPr lang="en-US" dirty="0" smtClean="0"/>
              <a:t>Basically, we are studying a sequence of ON/OFF pulses taking place. This sequencing is used in a range of systems like photo-acoustics in medical imaging and cell phone communications.</a:t>
            </a:r>
          </a:p>
          <a:p>
            <a:r>
              <a:rPr lang="en-US" dirty="0" smtClean="0"/>
              <a:t>Here is the algorithm:</a:t>
            </a:r>
          </a:p>
          <a:p>
            <a:r>
              <a:rPr lang="en-US" b="1" dirty="0" smtClean="0"/>
              <a:t>N=1, S</a:t>
            </a:r>
            <a:r>
              <a:rPr lang="en-US" b="1" dirty="0"/>
              <a:t>=[1 </a:t>
            </a:r>
            <a:r>
              <a:rPr lang="en-US" b="1" dirty="0" smtClean="0"/>
              <a:t>zeros(1,1000)];, D</a:t>
            </a:r>
            <a:r>
              <a:rPr lang="en-US" b="1" dirty="0"/>
              <a:t>=[1 0 0 1 0 1</a:t>
            </a:r>
            <a:r>
              <a:rPr lang="en-US" b="1" dirty="0" smtClean="0"/>
              <a:t>], </a:t>
            </a:r>
          </a:p>
          <a:p>
            <a:r>
              <a:rPr lang="en-US" b="1" dirty="0" smtClean="0"/>
              <a:t>states </a:t>
            </a:r>
            <a:r>
              <a:rPr lang="en-US" b="1" dirty="0"/>
              <a:t>= zeros(max(length(N),length(D))-1,1);</a:t>
            </a:r>
            <a:endParaRPr lang="en-US" dirty="0"/>
          </a:p>
          <a:p>
            <a:r>
              <a:rPr lang="en-US" b="1" dirty="0" smtClean="0"/>
              <a:t>window </a:t>
            </a:r>
            <a:r>
              <a:rPr lang="en-US" b="1" dirty="0"/>
              <a:t>= 20;  % Samples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35733" y="3276600"/>
            <a:ext cx="606986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for k = 1:iterations</a:t>
            </a:r>
            <a:endParaRPr lang="en-US" dirty="0"/>
          </a:p>
          <a:p>
            <a:r>
              <a:rPr lang="en-US" b="1" dirty="0"/>
              <a:t>    [</a:t>
            </a:r>
            <a:r>
              <a:rPr lang="en-US" b="1" dirty="0" err="1"/>
              <a:t>x,states</a:t>
            </a:r>
            <a:r>
              <a:rPr lang="en-US" b="1" dirty="0"/>
              <a:t>] = filter(N,D,S((k-1)*window+1:k*window),states);</a:t>
            </a:r>
            <a:endParaRPr lang="en-US" dirty="0"/>
          </a:p>
          <a:p>
            <a:r>
              <a:rPr lang="en-US" b="1" dirty="0"/>
              <a:t>    </a:t>
            </a:r>
            <a:r>
              <a:rPr lang="en-US" b="1" dirty="0" err="1"/>
              <a:t>Ts</a:t>
            </a:r>
            <a:r>
              <a:rPr lang="en-US" b="1" dirty="0"/>
              <a:t> = [ </a:t>
            </a:r>
            <a:r>
              <a:rPr lang="en-US" b="1" dirty="0" err="1"/>
              <a:t>Ts</a:t>
            </a:r>
            <a:r>
              <a:rPr lang="en-US" b="1" dirty="0"/>
              <a:t>, mod(x,2) ];</a:t>
            </a:r>
            <a:endParaRPr lang="en-US" dirty="0"/>
          </a:p>
          <a:p>
            <a:r>
              <a:rPr lang="en-US" b="1" dirty="0"/>
              <a:t>    states = mod(states,2);</a:t>
            </a:r>
            <a:endParaRPr lang="en-US" dirty="0"/>
          </a:p>
          <a:p>
            <a:r>
              <a:rPr lang="en-US" b="1" dirty="0" smtClean="0"/>
              <a:t>end</a:t>
            </a:r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" y="4953000"/>
            <a:ext cx="8458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1  0  0  1  0  1  1  0  0  1  1  1  1  1  0  0  0  1  1  0  1  1  1  0  1  0  1  0  0  0  0  1  0  0  1  0  1     </a:t>
            </a:r>
            <a:r>
              <a:rPr lang="en-US" dirty="0"/>
              <a:t>1  </a:t>
            </a:r>
            <a:r>
              <a:rPr lang="en-US" dirty="0" smtClean="0"/>
              <a:t>0  0  </a:t>
            </a:r>
            <a:r>
              <a:rPr lang="en-US" dirty="0"/>
              <a:t>1 </a:t>
            </a:r>
            <a:r>
              <a:rPr lang="en-US" dirty="0" smtClean="0"/>
              <a:t> </a:t>
            </a:r>
            <a:r>
              <a:rPr lang="en-US" dirty="0"/>
              <a:t>1 </a:t>
            </a:r>
            <a:r>
              <a:rPr lang="en-US" dirty="0" smtClean="0"/>
              <a:t> 1  1  1  0  0  0  1  1  0  1  1  1  0  1  0  1  0  0  0  0  1  0  0  1  0  1  1  0  0  1  1  1  </a:t>
            </a:r>
            <a:r>
              <a:rPr lang="en-US" dirty="0"/>
              <a:t>1  </a:t>
            </a:r>
            <a:r>
              <a:rPr lang="en-US" dirty="0" smtClean="0"/>
              <a:t>1  0  0  0  1  1  0  1  1  1  0  1  0  1  0  0  0  0  1  0  0  1  0  1  1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4648200"/>
            <a:ext cx="3027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Here are the first 100 outputs: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1000" y="5867400"/>
            <a:ext cx="8610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Do you see the pattern? There is one, it’s </a:t>
            </a:r>
            <a:r>
              <a:rPr lang="en-US" sz="1600" dirty="0" smtClean="0"/>
              <a:t>not wobbly, it is straight up and repeats every 31 numbers. Over </a:t>
            </a:r>
            <a:r>
              <a:rPr lang="en-US" sz="1600" dirty="0"/>
              <a:t>the next few slides, we will </a:t>
            </a:r>
            <a:r>
              <a:rPr lang="en-US" sz="1600" dirty="0" smtClean="0"/>
              <a:t>reframe </a:t>
            </a:r>
            <a:r>
              <a:rPr lang="en-US" sz="1600" dirty="0"/>
              <a:t>this sequence into </a:t>
            </a:r>
            <a:r>
              <a:rPr lang="en-US" sz="1600" dirty="0" smtClean="0"/>
              <a:t>a matrix of rows and columns to make the pattern easy to see; this matrix formation is our main bending tool from now 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75565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457200"/>
            <a:ext cx="8458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1  0  0  1  0  1  1  0  0  1  1  1  1  1  0  0  0  1  1  0  1  1  1  0  1  0  1  0  0  0  0  </a:t>
            </a:r>
            <a:r>
              <a:rPr lang="en-US" dirty="0" smtClean="0">
                <a:solidFill>
                  <a:srgbClr val="FF0000"/>
                </a:solidFill>
              </a:rPr>
              <a:t>1  0  0  1  0  1     </a:t>
            </a:r>
            <a:r>
              <a:rPr lang="en-US" dirty="0">
                <a:solidFill>
                  <a:srgbClr val="FF0000"/>
                </a:solidFill>
              </a:rPr>
              <a:t>1  </a:t>
            </a:r>
            <a:r>
              <a:rPr lang="en-US" dirty="0" smtClean="0">
                <a:solidFill>
                  <a:srgbClr val="FF0000"/>
                </a:solidFill>
              </a:rPr>
              <a:t>0  0  </a:t>
            </a:r>
            <a:r>
              <a:rPr lang="en-US" dirty="0">
                <a:solidFill>
                  <a:srgbClr val="FF0000"/>
                </a:solidFill>
              </a:rPr>
              <a:t>1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1 </a:t>
            </a:r>
            <a:r>
              <a:rPr lang="en-US" dirty="0" smtClean="0">
                <a:solidFill>
                  <a:srgbClr val="FF0000"/>
                </a:solidFill>
              </a:rPr>
              <a:t> 1  1  1  0  0  0  1  1  0  1  1  1  0  1  0  1  0  0  0  0  </a:t>
            </a:r>
            <a:r>
              <a:rPr lang="en-US" dirty="0" smtClean="0">
                <a:solidFill>
                  <a:srgbClr val="00B050"/>
                </a:solidFill>
              </a:rPr>
              <a:t>1  0  0  1  0  1  1  0  0  1  1  1  </a:t>
            </a:r>
            <a:r>
              <a:rPr lang="en-US" dirty="0">
                <a:solidFill>
                  <a:srgbClr val="00B050"/>
                </a:solidFill>
              </a:rPr>
              <a:t>1  </a:t>
            </a:r>
            <a:r>
              <a:rPr lang="en-US" dirty="0" smtClean="0">
                <a:solidFill>
                  <a:srgbClr val="00B050"/>
                </a:solidFill>
              </a:rPr>
              <a:t>1  0  0  0  1  1  0  1  1  1  0  1  0  1  0  0  0  0 </a:t>
            </a:r>
            <a:r>
              <a:rPr lang="en-US" dirty="0" smtClean="0"/>
              <a:t> 1  0  0  1  0  1  1 (these last six start over)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52400"/>
            <a:ext cx="8517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Here is the 100 numbers again with contiguous sets of 31 numbers highlighted with color: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828800"/>
            <a:ext cx="86868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200" y="1447800"/>
            <a:ext cx="7820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Here is a stem plot of the numbers, which shows allows us to see some repetition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04" y="4495800"/>
            <a:ext cx="8686800" cy="226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9724" y="4126468"/>
            <a:ext cx="8892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Here is a stem plot of the numbers where groups of 31 are colored to highlight the repetition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7239000" y="4800600"/>
            <a:ext cx="658187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67123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533262"/>
            <a:ext cx="1371600" cy="629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dirty="0" smtClean="0"/>
              <a:t>     </a:t>
            </a:r>
            <a:r>
              <a:rPr lang="en-US" sz="1300" dirty="0"/>
              <a:t>1     1     1</a:t>
            </a:r>
          </a:p>
          <a:p>
            <a:r>
              <a:rPr lang="en-US" sz="1300" dirty="0"/>
              <a:t>     0     0     0</a:t>
            </a:r>
          </a:p>
          <a:p>
            <a:r>
              <a:rPr lang="en-US" sz="1300" dirty="0"/>
              <a:t>     0     0     0</a:t>
            </a:r>
          </a:p>
          <a:p>
            <a:r>
              <a:rPr lang="en-US" sz="1300" dirty="0"/>
              <a:t>     1     1     1</a:t>
            </a:r>
          </a:p>
          <a:p>
            <a:r>
              <a:rPr lang="en-US" sz="1300" dirty="0"/>
              <a:t>     0     0     0</a:t>
            </a:r>
          </a:p>
          <a:p>
            <a:r>
              <a:rPr lang="en-US" sz="1300" dirty="0"/>
              <a:t>     1     1     1</a:t>
            </a:r>
          </a:p>
          <a:p>
            <a:r>
              <a:rPr lang="en-US" sz="1300" dirty="0"/>
              <a:t>     1     1     1</a:t>
            </a:r>
          </a:p>
          <a:p>
            <a:r>
              <a:rPr lang="en-US" sz="1300" dirty="0"/>
              <a:t>     0     0     0</a:t>
            </a:r>
          </a:p>
          <a:p>
            <a:r>
              <a:rPr lang="en-US" sz="1300" dirty="0"/>
              <a:t>     0     0     0</a:t>
            </a:r>
          </a:p>
          <a:p>
            <a:r>
              <a:rPr lang="en-US" sz="1300" dirty="0"/>
              <a:t>     1     1     1</a:t>
            </a:r>
          </a:p>
          <a:p>
            <a:r>
              <a:rPr lang="en-US" sz="1300" dirty="0"/>
              <a:t>     1     1     1</a:t>
            </a:r>
          </a:p>
          <a:p>
            <a:r>
              <a:rPr lang="en-US" sz="1300" dirty="0"/>
              <a:t>     1     1     1</a:t>
            </a:r>
          </a:p>
          <a:p>
            <a:r>
              <a:rPr lang="en-US" sz="1300" dirty="0"/>
              <a:t>     1     1     1</a:t>
            </a:r>
          </a:p>
          <a:p>
            <a:r>
              <a:rPr lang="en-US" sz="1300" dirty="0"/>
              <a:t>     1     1     1</a:t>
            </a:r>
          </a:p>
          <a:p>
            <a:r>
              <a:rPr lang="en-US" sz="1300" dirty="0"/>
              <a:t>     0     0     0</a:t>
            </a:r>
          </a:p>
          <a:p>
            <a:r>
              <a:rPr lang="en-US" sz="1300" dirty="0"/>
              <a:t>     0     0     0</a:t>
            </a:r>
          </a:p>
          <a:p>
            <a:r>
              <a:rPr lang="en-US" sz="1300" dirty="0"/>
              <a:t>     0     0     0</a:t>
            </a:r>
          </a:p>
          <a:p>
            <a:r>
              <a:rPr lang="en-US" sz="1300" dirty="0"/>
              <a:t>     1     1     1</a:t>
            </a:r>
          </a:p>
          <a:p>
            <a:r>
              <a:rPr lang="en-US" sz="1300" dirty="0"/>
              <a:t>     1     1     1</a:t>
            </a:r>
          </a:p>
          <a:p>
            <a:r>
              <a:rPr lang="en-US" sz="1300" dirty="0"/>
              <a:t>     0     0     0</a:t>
            </a:r>
          </a:p>
          <a:p>
            <a:r>
              <a:rPr lang="en-US" sz="1300" dirty="0"/>
              <a:t>     1     1     1</a:t>
            </a:r>
          </a:p>
          <a:p>
            <a:r>
              <a:rPr lang="en-US" sz="1300" dirty="0"/>
              <a:t>     1     1     1</a:t>
            </a:r>
          </a:p>
          <a:p>
            <a:r>
              <a:rPr lang="en-US" sz="1300" dirty="0"/>
              <a:t>     1     1     1</a:t>
            </a:r>
          </a:p>
          <a:p>
            <a:r>
              <a:rPr lang="en-US" sz="1300" dirty="0"/>
              <a:t>     0     0     0</a:t>
            </a:r>
          </a:p>
          <a:p>
            <a:r>
              <a:rPr lang="en-US" sz="1300" dirty="0"/>
              <a:t>     1     1     1</a:t>
            </a:r>
          </a:p>
          <a:p>
            <a:r>
              <a:rPr lang="en-US" sz="1300" dirty="0"/>
              <a:t>     0     0     0</a:t>
            </a:r>
          </a:p>
          <a:p>
            <a:r>
              <a:rPr lang="en-US" sz="1300" dirty="0"/>
              <a:t>     1     1     1</a:t>
            </a:r>
          </a:p>
          <a:p>
            <a:r>
              <a:rPr lang="en-US" sz="1300" dirty="0"/>
              <a:t>     0     0     0</a:t>
            </a:r>
          </a:p>
          <a:p>
            <a:r>
              <a:rPr lang="en-US" sz="1300" dirty="0"/>
              <a:t>     0     0     0</a:t>
            </a:r>
          </a:p>
          <a:p>
            <a:r>
              <a:rPr lang="en-US" sz="1300" dirty="0"/>
              <a:t>     0     0     0</a:t>
            </a:r>
          </a:p>
          <a:p>
            <a:r>
              <a:rPr lang="en-US" sz="1300" dirty="0"/>
              <a:t>     0     0     0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228600"/>
            <a:ext cx="38482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Here, the three contiguous sets of numbers 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            are written in 31 row x 3 column 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            matrix form.</a:t>
            </a:r>
            <a:endParaRPr lang="en-US" sz="16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524000" y="3276600"/>
            <a:ext cx="21336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193298" y="838200"/>
            <a:ext cx="2283702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And now, instead of</a:t>
            </a:r>
          </a:p>
          <a:p>
            <a:r>
              <a:rPr lang="en-US" sz="1600" dirty="0" smtClean="0"/>
              <a:t>The symbols of </a:t>
            </a:r>
          </a:p>
          <a:p>
            <a:r>
              <a:rPr lang="en-US" sz="1600" dirty="0" smtClean="0"/>
              <a:t>written numbers,</a:t>
            </a:r>
          </a:p>
          <a:p>
            <a:r>
              <a:rPr lang="en-US" sz="1600" dirty="0" smtClean="0"/>
              <a:t>We will choose the</a:t>
            </a:r>
          </a:p>
          <a:p>
            <a:r>
              <a:rPr lang="en-US" sz="1600" dirty="0" smtClean="0"/>
              <a:t>Color red to be a ‘1’</a:t>
            </a:r>
          </a:p>
          <a:p>
            <a:r>
              <a:rPr lang="en-US" sz="1600" dirty="0" smtClean="0"/>
              <a:t>And the color blue</a:t>
            </a:r>
          </a:p>
          <a:p>
            <a:r>
              <a:rPr lang="en-US" sz="1600" dirty="0" smtClean="0"/>
              <a:t>to be a ‘0’ </a:t>
            </a:r>
          </a:p>
          <a:p>
            <a:r>
              <a:rPr lang="en-US" sz="1600" dirty="0" smtClean="0"/>
              <a:t>The rows have labels </a:t>
            </a:r>
          </a:p>
          <a:p>
            <a:r>
              <a:rPr lang="en-US" sz="1600" dirty="0" smtClean="0"/>
              <a:t>in increments of 5, but</a:t>
            </a:r>
          </a:p>
          <a:p>
            <a:r>
              <a:rPr lang="en-US" sz="1600" dirty="0" smtClean="0"/>
              <a:t>There is a 31</a:t>
            </a:r>
            <a:r>
              <a:rPr lang="en-US" sz="1600" baseline="30000" dirty="0" smtClean="0"/>
              <a:t>st</a:t>
            </a:r>
            <a:r>
              <a:rPr lang="en-US" sz="1600" dirty="0" smtClean="0"/>
              <a:t> row. </a:t>
            </a:r>
          </a:p>
          <a:p>
            <a:r>
              <a:rPr lang="en-US" sz="1600" dirty="0" smtClean="0"/>
              <a:t>There are three</a:t>
            </a:r>
          </a:p>
          <a:p>
            <a:r>
              <a:rPr lang="en-US" sz="1600" dirty="0" smtClean="0"/>
              <a:t>Columns.</a:t>
            </a:r>
          </a:p>
          <a:p>
            <a:r>
              <a:rPr lang="en-US" sz="1600" dirty="0" smtClean="0"/>
              <a:t>A </a:t>
            </a:r>
            <a:r>
              <a:rPr lang="en-US" sz="1600" dirty="0" err="1" smtClean="0"/>
              <a:t>colorbar</a:t>
            </a:r>
            <a:r>
              <a:rPr lang="en-US" sz="1600" dirty="0" smtClean="0"/>
              <a:t> is placed </a:t>
            </a:r>
          </a:p>
          <a:p>
            <a:r>
              <a:rPr lang="en-US" sz="1600" dirty="0" smtClean="0"/>
              <a:t>Alongside for reference.</a:t>
            </a:r>
          </a:p>
          <a:p>
            <a:r>
              <a:rPr lang="en-US" sz="1600" dirty="0" smtClean="0"/>
              <a:t>Later on all the colors</a:t>
            </a:r>
          </a:p>
          <a:p>
            <a:r>
              <a:rPr lang="en-US" sz="1600" dirty="0" smtClean="0"/>
              <a:t>On the </a:t>
            </a:r>
            <a:r>
              <a:rPr lang="en-US" sz="1600" dirty="0" err="1" smtClean="0"/>
              <a:t>colorbar</a:t>
            </a:r>
            <a:r>
              <a:rPr lang="en-US" sz="1600" dirty="0" smtClean="0"/>
              <a:t> will be </a:t>
            </a:r>
          </a:p>
          <a:p>
            <a:r>
              <a:rPr lang="en-US" sz="1600" dirty="0" smtClean="0"/>
              <a:t>Used.  Note: for now the </a:t>
            </a:r>
          </a:p>
          <a:p>
            <a:r>
              <a:rPr lang="en-US" sz="1600" dirty="0" smtClean="0"/>
              <a:t>Yellow line is a marker </a:t>
            </a:r>
          </a:p>
          <a:p>
            <a:r>
              <a:rPr lang="en-US" sz="1600" dirty="0" smtClean="0"/>
              <a:t>Between columns 1&amp;2</a:t>
            </a:r>
          </a:p>
          <a:p>
            <a:r>
              <a:rPr lang="en-US" sz="1600" dirty="0" smtClean="0"/>
              <a:t>And 2&amp;3.</a:t>
            </a:r>
          </a:p>
          <a:p>
            <a:r>
              <a:rPr lang="en-US" sz="1600" dirty="0" smtClean="0"/>
              <a:t>Is it easier to see</a:t>
            </a:r>
          </a:p>
          <a:p>
            <a:r>
              <a:rPr lang="en-US" sz="1600" dirty="0" smtClean="0"/>
              <a:t> the pattern?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1752600" y="2895600"/>
            <a:ext cx="1530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Conversion to 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057400" y="3276600"/>
            <a:ext cx="786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matrix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6477000" y="0"/>
            <a:ext cx="2667000" cy="6891633"/>
            <a:chOff x="6400800" y="262233"/>
            <a:chExt cx="2667000" cy="6629400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00800" y="262233"/>
              <a:ext cx="2667000" cy="6629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4" name="Straight Connector 13"/>
            <p:cNvCxnSpPr/>
            <p:nvPr/>
          </p:nvCxnSpPr>
          <p:spPr>
            <a:xfrm flipV="1">
              <a:off x="7086600" y="766465"/>
              <a:ext cx="0" cy="5405735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7620000" y="762000"/>
              <a:ext cx="0" cy="5405735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04265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838200"/>
            <a:ext cx="7281993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end the introduction to bending and reframing</a:t>
            </a:r>
          </a:p>
          <a:p>
            <a:r>
              <a:rPr lang="en-US" dirty="0" smtClean="0"/>
              <a:t>Number to make patterns easier to identify.</a:t>
            </a:r>
          </a:p>
          <a:p>
            <a:endParaRPr lang="en-US" dirty="0"/>
          </a:p>
          <a:p>
            <a:r>
              <a:rPr lang="en-US" dirty="0" smtClean="0"/>
              <a:t>In both cases we identified a number that told us where to bend:</a:t>
            </a:r>
          </a:p>
          <a:p>
            <a:r>
              <a:rPr lang="en-US" dirty="0" smtClean="0"/>
              <a:t>With the clock modulo sequence example we used 54, and</a:t>
            </a:r>
          </a:p>
          <a:p>
            <a:r>
              <a:rPr lang="en-US" dirty="0" smtClean="0"/>
              <a:t> with the linear recursive binary sequence we used 31.</a:t>
            </a:r>
          </a:p>
          <a:p>
            <a:endParaRPr lang="en-US" dirty="0"/>
          </a:p>
          <a:p>
            <a:r>
              <a:rPr lang="en-US" dirty="0" smtClean="0"/>
              <a:t>We identified these number through what we called a Cepstrum or </a:t>
            </a:r>
          </a:p>
          <a:p>
            <a:r>
              <a:rPr lang="en-US" dirty="0" smtClean="0"/>
              <a:t>a Cepstral coefficient. We will show how to obtain this coefficient later.</a:t>
            </a:r>
          </a:p>
          <a:p>
            <a:endParaRPr lang="en-US" dirty="0"/>
          </a:p>
          <a:p>
            <a:r>
              <a:rPr lang="en-US" dirty="0" smtClean="0"/>
              <a:t>Our next topic will be on human and animal sounds, where we will</a:t>
            </a:r>
          </a:p>
          <a:p>
            <a:r>
              <a:rPr lang="en-US" dirty="0" smtClean="0"/>
              <a:t>Listen to audio, plot the waveform, look for signs of a cepstral coefficient,</a:t>
            </a:r>
          </a:p>
          <a:p>
            <a:r>
              <a:rPr lang="en-US" dirty="0" smtClean="0"/>
              <a:t>Use this coefficient to reframe the plot as a matrix and look for patterns.</a:t>
            </a:r>
          </a:p>
          <a:p>
            <a:endParaRPr lang="en-US" dirty="0"/>
          </a:p>
          <a:p>
            <a:r>
              <a:rPr lang="en-US" dirty="0" smtClean="0"/>
              <a:t>Before we leave, here are two more patterns, which without the Cepstrum, </a:t>
            </a:r>
          </a:p>
          <a:p>
            <a:r>
              <a:rPr lang="en-US" dirty="0" smtClean="0"/>
              <a:t>In my opinion, would be difficult to see.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4455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177925"/>
            <a:ext cx="9144001" cy="5266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24000" y="304800"/>
            <a:ext cx="58491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Lagniappe:  A Linear Recursive Sequence from Group Theory</a:t>
            </a:r>
          </a:p>
          <a:p>
            <a:pPr algn="ctr"/>
            <a:r>
              <a:rPr lang="en-US" dirty="0" smtClean="0"/>
              <a:t> built for 63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0" y="6444734"/>
            <a:ext cx="3959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cepstrum picks out 63 with little effort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505200" y="1828800"/>
            <a:ext cx="0" cy="3733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638800" y="1828800"/>
            <a:ext cx="0" cy="3733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55521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0"/>
            <a:ext cx="9144000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WASP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257503" y="152400"/>
            <a:ext cx="609600" cy="609600"/>
          </a:xfrm>
          <a:prstGeom prst="rect">
            <a:avLst/>
          </a:prstGeom>
          <a:solidFill>
            <a:srgbClr val="00B050"/>
          </a:solidFill>
        </p:spPr>
      </p:pic>
      <p:sp>
        <p:nvSpPr>
          <p:cNvPr id="3" name="TextBox 2"/>
          <p:cNvSpPr txBox="1"/>
          <p:nvPr/>
        </p:nvSpPr>
        <p:spPr>
          <a:xfrm>
            <a:off x="2797586" y="184666"/>
            <a:ext cx="3865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Lagniappe:  A Wasp Buzz natural at 136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315200" y="0"/>
            <a:ext cx="157908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544 samples at</a:t>
            </a:r>
          </a:p>
          <a:p>
            <a:r>
              <a:rPr lang="en-US" sz="1400" dirty="0" smtClean="0"/>
              <a:t>22000 samples/sec</a:t>
            </a:r>
          </a:p>
          <a:p>
            <a:r>
              <a:rPr lang="en-US" sz="1400" dirty="0" smtClean="0"/>
              <a:t>0.0247 seconds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990600" y="228600"/>
            <a:ext cx="1304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One second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" y="1524000"/>
            <a:ext cx="8374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Wasp’s</a:t>
            </a:r>
          </a:p>
          <a:p>
            <a:pPr algn="ctr"/>
            <a:r>
              <a:rPr lang="en-US" dirty="0" smtClean="0"/>
              <a:t>Buzz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57503" y="3352800"/>
            <a:ext cx="8114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Four</a:t>
            </a:r>
          </a:p>
          <a:p>
            <a:r>
              <a:rPr lang="en-US" dirty="0" smtClean="0"/>
              <a:t>Pieces</a:t>
            </a:r>
          </a:p>
          <a:p>
            <a:r>
              <a:rPr lang="en-US" dirty="0" smtClean="0"/>
              <a:t>Of 136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" y="5257800"/>
            <a:ext cx="972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Overlaid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079616" y="6324600"/>
            <a:ext cx="73017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In a moment, my friend George saw the pattern from the top plot</a:t>
            </a:r>
            <a:r>
              <a:rPr lang="en-US" sz="1600" i="1" dirty="0" smtClean="0"/>
              <a:t>, but he’s an old guy</a:t>
            </a:r>
          </a:p>
          <a:p>
            <a:pPr algn="ctr"/>
            <a:r>
              <a:rPr lang="en-US" sz="1600" dirty="0" smtClean="0"/>
              <a:t>I needed the Cepstrum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04842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42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60700" y="685800"/>
            <a:ext cx="2514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1. The Take-Away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447800"/>
            <a:ext cx="861059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the first in the series of teaching documents in the art of bending number.</a:t>
            </a:r>
          </a:p>
          <a:p>
            <a:r>
              <a:rPr lang="en-US" dirty="0" smtClean="0"/>
              <a:t>There is a natural repetition of pattern in many objects surrounding us, in the context </a:t>
            </a:r>
          </a:p>
          <a:p>
            <a:r>
              <a:rPr lang="en-US" dirty="0" smtClean="0"/>
              <a:t>of communication, ranging from the Honey Bee in Nature to the sequence of number </a:t>
            </a:r>
          </a:p>
          <a:p>
            <a:r>
              <a:rPr lang="en-US" dirty="0" smtClean="0"/>
              <a:t>in the fabricated  Internet traffic and even down to the electron orbital movement at </a:t>
            </a:r>
          </a:p>
          <a:p>
            <a:r>
              <a:rPr lang="en-US" dirty="0" smtClean="0"/>
              <a:t>the Quantum Level. </a:t>
            </a:r>
          </a:p>
          <a:p>
            <a:endParaRPr lang="en-US" dirty="0"/>
          </a:p>
          <a:p>
            <a:r>
              <a:rPr lang="en-US" dirty="0" smtClean="0"/>
              <a:t>It is due to the many facets of the plasticity in data manipulation of the measurements of the observations that allows for a beginner’s interpretation to evolve at all, and this introduction will demonstrate how one may look at data to spot the patterns, </a:t>
            </a:r>
          </a:p>
          <a:p>
            <a:r>
              <a:rPr lang="en-US" dirty="0" smtClean="0"/>
              <a:t>however, </a:t>
            </a:r>
          </a:p>
          <a:p>
            <a:r>
              <a:rPr lang="en-US" dirty="0" smtClean="0"/>
              <a:t>more importantly, </a:t>
            </a:r>
          </a:p>
          <a:p>
            <a:r>
              <a:rPr lang="en-US" dirty="0" smtClean="0"/>
              <a:t>this series of teaching documents will also serve as an introduction to the understanding of the work horse of the work shown through this website; The Cepstrum; the underlying communication found within both the natural and the fabricated series of number from</a:t>
            </a:r>
          </a:p>
          <a:p>
            <a:r>
              <a:rPr lang="en-US" dirty="0" smtClean="0"/>
              <a:t>measurement. The Cepstrum will be demonstrated to be a subtle and yet powerful tool.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50006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 flipH="1">
                <a:off x="228600" y="833497"/>
                <a:ext cx="7117081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We start with the normal ordering of the first 243 integers:</a:t>
                </a:r>
              </a:p>
              <a:p>
                <a:r>
                  <a:rPr lang="en-US" sz="1600" dirty="0" smtClean="0"/>
                  <a:t>1,2,3,4,5,6,7,…………………………………………………………………………………….243</a:t>
                </a:r>
              </a:p>
              <a:p>
                <a:endParaRPr lang="en-US" sz="1600" dirty="0" smtClean="0"/>
              </a:p>
              <a:p>
                <a:r>
                  <a:rPr lang="en-US" sz="1600" dirty="0" smtClean="0"/>
                  <a:t>Apply clock modulo arithmetic: with: </a:t>
                </a:r>
                <a:r>
                  <a:rPr lang="en-US" sz="1600" b="1" dirty="0" smtClean="0"/>
                  <a:t>a </a:t>
                </a:r>
                <a:r>
                  <a:rPr lang="en-US" sz="1600" b="1" dirty="0"/>
                  <a:t>= </a:t>
                </a:r>
                <a:r>
                  <a:rPr lang="en-US" sz="1600" b="1" dirty="0" smtClean="0"/>
                  <a:t>73, m = 243, </a:t>
                </a:r>
                <a:r>
                  <a:rPr lang="en-US" sz="1600" b="1" dirty="0" err="1" smtClean="0"/>
                  <a:t>ic</a:t>
                </a:r>
                <a:r>
                  <a:rPr lang="en-US" sz="1600" b="1" dirty="0"/>
                  <a:t>= 1</a:t>
                </a:r>
                <a:r>
                  <a:rPr lang="en-US" sz="1600" b="1" dirty="0" smtClean="0"/>
                  <a:t>; then</a:t>
                </a:r>
                <a:endParaRPr lang="en-US" sz="1600" dirty="0"/>
              </a:p>
              <a:p>
                <a:r>
                  <a:rPr lang="en-US" sz="1600" b="1" dirty="0"/>
                  <a:t>for k = 1:m</a:t>
                </a:r>
                <a:endParaRPr lang="en-US" sz="1600" dirty="0"/>
              </a:p>
              <a:p>
                <a:r>
                  <a:rPr lang="en-US" sz="1600" b="1" dirty="0"/>
                  <a:t>    s(k) = </a:t>
                </a:r>
                <a:r>
                  <a:rPr lang="en-US" sz="1600" b="1" dirty="0" smtClean="0"/>
                  <a:t>mod(a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/>
                      </a:rPr>
                      <m:t>∗</m:t>
                    </m:r>
                  </m:oMath>
                </a14:m>
                <a:r>
                  <a:rPr lang="en-US" sz="1600" b="1" dirty="0" smtClean="0"/>
                  <a:t> </a:t>
                </a:r>
                <a:r>
                  <a:rPr lang="en-US" sz="1600" b="1" dirty="0" err="1" smtClean="0"/>
                  <a:t>ic</a:t>
                </a:r>
                <a:r>
                  <a:rPr lang="en-US" sz="1600" b="1" dirty="0" smtClean="0"/>
                  <a:t> + 23,m</a:t>
                </a:r>
                <a:r>
                  <a:rPr lang="en-US" sz="1600" b="1" dirty="0"/>
                  <a:t>);</a:t>
                </a:r>
                <a:endParaRPr lang="en-US" sz="1600" dirty="0"/>
              </a:p>
              <a:p>
                <a:r>
                  <a:rPr lang="en-US" sz="1600" b="1" dirty="0"/>
                  <a:t>    </a:t>
                </a:r>
                <a:r>
                  <a:rPr lang="en-US" sz="1600" b="1" dirty="0" err="1"/>
                  <a:t>ic</a:t>
                </a:r>
                <a:r>
                  <a:rPr lang="en-US" sz="1600" b="1" dirty="0"/>
                  <a:t> = s(k);</a:t>
                </a:r>
                <a:endParaRPr lang="en-US" sz="1600" dirty="0"/>
              </a:p>
              <a:p>
                <a:r>
                  <a:rPr lang="en-US" sz="1600" b="1" dirty="0" smtClean="0"/>
                  <a:t>end</a:t>
                </a:r>
                <a:endParaRPr lang="en-US" sz="1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28600" y="833497"/>
                <a:ext cx="7117081" cy="2062103"/>
              </a:xfrm>
              <a:prstGeom prst="rect">
                <a:avLst/>
              </a:prstGeom>
              <a:blipFill rotWithShape="1">
                <a:blip r:embed="rId2"/>
                <a:stretch>
                  <a:fillRect l="-514" t="-888" b="-29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149230" y="2996148"/>
            <a:ext cx="9088578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To get the reordered sequence of 243 integers: From 1 to:</a:t>
            </a:r>
          </a:p>
          <a:p>
            <a:r>
              <a:rPr lang="en-US" sz="1600" dirty="0" smtClean="0"/>
              <a:t>96,  227, 70, 30, 26, 220, 45, 149, 208, 141, 110, 34, 75, 152, 184, 90, 32, 172, 186,   236,  241,  120,  35,</a:t>
            </a:r>
          </a:p>
          <a:p>
            <a:r>
              <a:rPr lang="en-US" sz="1600" dirty="0" smtClean="0"/>
              <a:t>148,  135,  158,  136,  231,  119,  205,  165,   161,  112,  180,  41, 100, 33, 2, 169, 210, 44, 76, 225, 167, 64,</a:t>
            </a:r>
          </a:p>
          <a:p>
            <a:r>
              <a:rPr lang="en-US" sz="1600" dirty="0" smtClean="0"/>
              <a:t>78,  128, 133,  12,  170,  40,  27, 50, 28,  123, 11, 97,  57,  53, 4, 72, 176, 235, 168, 137,  61, 102, 179, 211, </a:t>
            </a:r>
          </a:p>
          <a:p>
            <a:r>
              <a:rPr lang="en-US" sz="1600" dirty="0" smtClean="0"/>
              <a:t>117, 59, 199, 213, 20, 25, 147,  62, 175, 162, 185, 163, 15, 146, 232, 192, 188, 139, 207, 68, 127, 60, 29, </a:t>
            </a:r>
          </a:p>
          <a:p>
            <a:r>
              <a:rPr lang="en-US" sz="1600" dirty="0" smtClean="0"/>
              <a:t>196, 237, 71, 103,  9, 194,  91, 105, 155, 160, 39, 197, 67, 54, 77, 55, 150, 38, 124, 84, 80, 31, 99,  203, 19</a:t>
            </a:r>
          </a:p>
          <a:p>
            <a:r>
              <a:rPr lang="en-US" sz="1600" dirty="0" smtClean="0"/>
              <a:t>195, 164, 88, 129, 206, 238, 144, 86, 226, 240, 47, 52,  174, 89, 202, 189, 212, 190, 42, 173, 16, 219, 215, </a:t>
            </a:r>
          </a:p>
          <a:p>
            <a:r>
              <a:rPr lang="en-US" sz="1600" dirty="0" smtClean="0"/>
              <a:t>166, 234, 95, 154, 87, 56, 223, 21, 98, 130, 36,  221, 118, 132, 182, 187, 66, 224, 94, 81, 104, 82, 177, 65, </a:t>
            </a:r>
          </a:p>
          <a:p>
            <a:r>
              <a:rPr lang="en-US" sz="1600" dirty="0" smtClean="0"/>
              <a:t>151, 111, 107, 58, 126, 230, 46, 222, 191, 115, 156, 233, 22, 171, 113, 10, 24, 74, 79, 201, 116, 229, 216, </a:t>
            </a:r>
          </a:p>
          <a:p>
            <a:r>
              <a:rPr lang="en-US" sz="1600" dirty="0" smtClean="0"/>
              <a:t>239, 217, 69, 200, 43, 3, 242, 193, 18, 122, 181, 114, 83, 7, 48, 125, 157, 63, 5, 145, 159, 209, 214, 93, 8, </a:t>
            </a:r>
          </a:p>
          <a:p>
            <a:r>
              <a:rPr lang="en-US" sz="1600" dirty="0" smtClean="0"/>
              <a:t>121, 108, 131, 109, 204, 92, 178, 138, 134, 85, 153, 14, 73, 6, 218, 142, 183, 17, 49, 198, 140, 37, 51, 101, </a:t>
            </a:r>
          </a:p>
          <a:p>
            <a:r>
              <a:rPr lang="en-US" sz="1600" dirty="0" smtClean="0"/>
              <a:t>106, 228, 143, 13, 0, 23,  and then, back to 1.</a:t>
            </a:r>
          </a:p>
          <a:p>
            <a:endParaRPr lang="en-US" sz="1600" dirty="0" smtClean="0"/>
          </a:p>
          <a:p>
            <a:r>
              <a:rPr lang="en-US" sz="1600" dirty="0" smtClean="0"/>
              <a:t>Do you see the pattern? There is one, it’s a little wobbly, but there is a sub-pattern every 54 numbers. </a:t>
            </a:r>
          </a:p>
          <a:p>
            <a:r>
              <a:rPr lang="en-US" sz="1600" dirty="0" smtClean="0"/>
              <a:t>Over the next few slides, we will bend this sequence into a very recognizable Spirograph pattern.</a:t>
            </a:r>
            <a:endParaRPr lang="en-US" sz="1600" dirty="0"/>
          </a:p>
        </p:txBody>
      </p:sp>
      <p:sp>
        <p:nvSpPr>
          <p:cNvPr id="4" name="Rectangle 3"/>
          <p:cNvSpPr/>
          <p:nvPr/>
        </p:nvSpPr>
        <p:spPr>
          <a:xfrm>
            <a:off x="1066800" y="147935"/>
            <a:ext cx="7467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2. Bending </a:t>
            </a:r>
            <a:r>
              <a:rPr lang="en-US" sz="2400" b="1" dirty="0"/>
              <a:t>the integers 1 – 243, using clock arithmetic</a:t>
            </a:r>
          </a:p>
        </p:txBody>
      </p:sp>
    </p:spTree>
    <p:extLst>
      <p:ext uri="{BB962C8B-B14F-4D97-AF65-F5344CB8AC3E}">
        <p14:creationId xmlns:p14="http://schemas.microsoft.com/office/powerpoint/2010/main" val="722439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1051" y="228600"/>
            <a:ext cx="79667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First we plot the first five numbers of the ordered sequence: 1, 2, 3, 4, 5</a:t>
            </a:r>
          </a:p>
          <a:p>
            <a:r>
              <a:rPr lang="en-US" dirty="0" smtClean="0"/>
              <a:t>So, we plot 1</a:t>
            </a:r>
            <a:r>
              <a:rPr lang="en-US" baseline="30000" dirty="0" smtClean="0"/>
              <a:t>st</a:t>
            </a:r>
            <a:r>
              <a:rPr lang="en-US" dirty="0" smtClean="0"/>
              <a:t> goes to 1, 2</a:t>
            </a:r>
            <a:r>
              <a:rPr lang="en-US" baseline="30000" dirty="0" smtClean="0"/>
              <a:t>nd</a:t>
            </a:r>
            <a:r>
              <a:rPr lang="en-US" dirty="0" smtClean="0"/>
              <a:t> goes to 2, 3</a:t>
            </a:r>
            <a:r>
              <a:rPr lang="en-US" baseline="30000" dirty="0" smtClean="0"/>
              <a:t>rd</a:t>
            </a:r>
            <a:r>
              <a:rPr lang="en-US" dirty="0" smtClean="0"/>
              <a:t> goes to 3, 4</a:t>
            </a:r>
            <a:r>
              <a:rPr lang="en-US" baseline="30000" dirty="0" smtClean="0"/>
              <a:t>th</a:t>
            </a:r>
            <a:r>
              <a:rPr lang="en-US" dirty="0" smtClean="0"/>
              <a:t> goes to 5, and 5</a:t>
            </a:r>
            <a:r>
              <a:rPr lang="en-US" baseline="30000" dirty="0" smtClean="0"/>
              <a:t>th</a:t>
            </a:r>
            <a:r>
              <a:rPr lang="en-US" dirty="0" smtClean="0"/>
              <a:t> goes to 5.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20611" y="3704193"/>
            <a:ext cx="7308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And if we now plot all 243 numbers ordered in a row, we get this denser plot</a:t>
            </a:r>
            <a:endParaRPr lang="en-US" dirty="0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4524" y="1066800"/>
            <a:ext cx="6315075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" y="976608"/>
            <a:ext cx="1699761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This is called a stem </a:t>
            </a:r>
          </a:p>
          <a:p>
            <a:r>
              <a:rPr lang="en-US" sz="1200" dirty="0" smtClean="0"/>
              <a:t>plot. It shows that</a:t>
            </a:r>
          </a:p>
          <a:p>
            <a:r>
              <a:rPr lang="en-US" sz="1200" dirty="0" smtClean="0"/>
              <a:t>there are no more</a:t>
            </a:r>
          </a:p>
          <a:p>
            <a:r>
              <a:rPr lang="en-US" sz="1200" dirty="0" smtClean="0"/>
              <a:t>points in between</a:t>
            </a:r>
          </a:p>
          <a:p>
            <a:r>
              <a:rPr lang="en-US" sz="1200" dirty="0" smtClean="0"/>
              <a:t>to plot. This system</a:t>
            </a:r>
          </a:p>
          <a:p>
            <a:r>
              <a:rPr lang="en-US" sz="1200" dirty="0" smtClean="0"/>
              <a:t>Is discrete as are all</a:t>
            </a:r>
          </a:p>
          <a:p>
            <a:r>
              <a:rPr lang="en-US" sz="1200" dirty="0" smtClean="0"/>
              <a:t>Digitally sampled</a:t>
            </a:r>
          </a:p>
          <a:p>
            <a:r>
              <a:rPr lang="en-US" sz="1200" dirty="0" smtClean="0"/>
              <a:t>Systems. Sometimes,</a:t>
            </a:r>
          </a:p>
          <a:p>
            <a:r>
              <a:rPr lang="en-US" sz="1200" dirty="0" smtClean="0"/>
              <a:t>Patterns are lost when</a:t>
            </a:r>
          </a:p>
          <a:p>
            <a:r>
              <a:rPr lang="en-US" sz="1200" dirty="0" smtClean="0"/>
              <a:t>The dots are connected.</a:t>
            </a:r>
          </a:p>
          <a:p>
            <a:r>
              <a:rPr lang="en-US" sz="1200" dirty="0" smtClean="0"/>
              <a:t>9/10 I do not connect</a:t>
            </a:r>
          </a:p>
          <a:p>
            <a:r>
              <a:rPr lang="en-US" sz="1200" dirty="0"/>
              <a:t>t</a:t>
            </a:r>
            <a:r>
              <a:rPr lang="en-US" sz="1200" dirty="0" smtClean="0"/>
              <a:t>he dots, however, 1/10</a:t>
            </a:r>
          </a:p>
          <a:p>
            <a:r>
              <a:rPr lang="en-US" sz="1200" dirty="0" smtClean="0"/>
              <a:t>times I do.</a:t>
            </a:r>
          </a:p>
          <a:p>
            <a:endParaRPr lang="en-US" sz="1400" dirty="0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684" y="4073525"/>
            <a:ext cx="8048625" cy="253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8965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1584" y="990600"/>
            <a:ext cx="6315075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52400" y="300507"/>
            <a:ext cx="8839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Now we plot the first five numbers of the clock-modulo sequence s : 1, 96, 227, 70, 30.</a:t>
            </a:r>
          </a:p>
          <a:p>
            <a:r>
              <a:rPr lang="en-US" dirty="0" smtClean="0"/>
              <a:t>So, we plot 1</a:t>
            </a:r>
            <a:r>
              <a:rPr lang="en-US" baseline="30000" dirty="0" smtClean="0"/>
              <a:t>st</a:t>
            </a:r>
            <a:r>
              <a:rPr lang="en-US" dirty="0" smtClean="0"/>
              <a:t> goes to 1, 2</a:t>
            </a:r>
            <a:r>
              <a:rPr lang="en-US" baseline="30000" dirty="0" smtClean="0"/>
              <a:t>nd</a:t>
            </a:r>
            <a:r>
              <a:rPr lang="en-US" dirty="0" smtClean="0"/>
              <a:t> goes to 96, 3</a:t>
            </a:r>
            <a:r>
              <a:rPr lang="en-US" baseline="30000" dirty="0" smtClean="0"/>
              <a:t>rd</a:t>
            </a:r>
            <a:r>
              <a:rPr lang="en-US" dirty="0" smtClean="0"/>
              <a:t> goes to 227, 4</a:t>
            </a:r>
            <a:r>
              <a:rPr lang="en-US" baseline="30000" dirty="0" smtClean="0"/>
              <a:t>th</a:t>
            </a:r>
            <a:r>
              <a:rPr lang="en-US" dirty="0" smtClean="0"/>
              <a:t> goes to 70, and 5</a:t>
            </a:r>
            <a:r>
              <a:rPr lang="en-US" baseline="30000" dirty="0" smtClean="0"/>
              <a:t>th</a:t>
            </a:r>
            <a:r>
              <a:rPr lang="en-US" dirty="0" smtClean="0"/>
              <a:t> goes to 30.</a:t>
            </a:r>
          </a:p>
          <a:p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9525"/>
            <a:ext cx="8686800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28600" y="3429000"/>
            <a:ext cx="4624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Now we plot all 243 numbers in the s sequence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41792" y="6337479"/>
            <a:ext cx="3434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 you see the emerging pattern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263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457200"/>
            <a:ext cx="8183451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87251" y="87868"/>
            <a:ext cx="280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Plot from the previous slide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380999" y="3641364"/>
            <a:ext cx="8183452" cy="3383598"/>
            <a:chOff x="380999" y="3641364"/>
            <a:chExt cx="8183452" cy="3383598"/>
          </a:xfrm>
        </p:grpSpPr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000" y="3962400"/>
              <a:ext cx="8183451" cy="2895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TextBox 2"/>
            <p:cNvSpPr txBox="1"/>
            <p:nvPr/>
          </p:nvSpPr>
          <p:spPr>
            <a:xfrm>
              <a:off x="380999" y="3641364"/>
              <a:ext cx="74307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Now we take away the stems, and draw in ellipses to bring out some patterns</a:t>
              </a:r>
              <a:endParaRPr lang="en-US" dirty="0"/>
            </a:p>
          </p:txBody>
        </p:sp>
        <p:sp>
          <p:nvSpPr>
            <p:cNvPr id="4" name="Oval 3"/>
            <p:cNvSpPr/>
            <p:nvPr/>
          </p:nvSpPr>
          <p:spPr>
            <a:xfrm rot="19702275">
              <a:off x="2056826" y="3989206"/>
              <a:ext cx="405843" cy="303575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 rot="19702275">
              <a:off x="3585254" y="3891651"/>
              <a:ext cx="405843" cy="303575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 rot="19702275">
              <a:off x="5238578" y="3843355"/>
              <a:ext cx="405843" cy="303575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 rot="19702275">
              <a:off x="6709455" y="3892322"/>
              <a:ext cx="405843" cy="303575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80518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745518" y="384554"/>
            <a:ext cx="8183452" cy="4025468"/>
            <a:chOff x="665226" y="665596"/>
            <a:chExt cx="8183452" cy="4025468"/>
          </a:xfrm>
        </p:grpSpPr>
        <p:grpSp>
          <p:nvGrpSpPr>
            <p:cNvPr id="3" name="Group 2"/>
            <p:cNvGrpSpPr/>
            <p:nvPr/>
          </p:nvGrpSpPr>
          <p:grpSpPr>
            <a:xfrm>
              <a:off x="665226" y="665596"/>
              <a:ext cx="8183452" cy="3982604"/>
              <a:chOff x="380999" y="3641364"/>
              <a:chExt cx="8183452" cy="3383598"/>
            </a:xfrm>
          </p:grpSpPr>
          <p:pic>
            <p:nvPicPr>
              <p:cNvPr id="4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1000" y="3962400"/>
                <a:ext cx="8183451" cy="28956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5" name="TextBox 4"/>
              <p:cNvSpPr txBox="1"/>
              <p:nvPr/>
            </p:nvSpPr>
            <p:spPr>
              <a:xfrm>
                <a:off x="380999" y="3641364"/>
                <a:ext cx="2487027" cy="3137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Now we find some more</a:t>
                </a:r>
                <a:endParaRPr lang="en-US" dirty="0"/>
              </a:p>
            </p:txBody>
          </p:sp>
          <p:sp>
            <p:nvSpPr>
              <p:cNvPr id="6" name="Oval 5"/>
              <p:cNvSpPr/>
              <p:nvPr/>
            </p:nvSpPr>
            <p:spPr>
              <a:xfrm rot="19702275">
                <a:off x="2136958" y="3989206"/>
                <a:ext cx="405843" cy="3035756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Oval 6"/>
              <p:cNvSpPr/>
              <p:nvPr/>
            </p:nvSpPr>
            <p:spPr>
              <a:xfrm rot="19702275">
                <a:off x="3660958" y="3891651"/>
                <a:ext cx="405843" cy="3035756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 rot="19702275">
                <a:off x="5238578" y="3843355"/>
                <a:ext cx="405843" cy="3035756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>
              <a:xfrm rot="19702275">
                <a:off x="6638253" y="3762251"/>
                <a:ext cx="405843" cy="3035756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" name="Oval 9"/>
            <p:cNvSpPr/>
            <p:nvPr/>
          </p:nvSpPr>
          <p:spPr>
            <a:xfrm rot="1691607">
              <a:off x="4413111" y="1090375"/>
              <a:ext cx="405843" cy="3573183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 rot="1691607">
              <a:off x="3299605" y="1058465"/>
              <a:ext cx="405843" cy="3573183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 rot="1691607">
              <a:off x="1928556" y="1075016"/>
              <a:ext cx="405843" cy="3573183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 rot="1691607">
              <a:off x="5778394" y="952934"/>
              <a:ext cx="405843" cy="3573183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 rot="1691607">
              <a:off x="6906910" y="1117881"/>
              <a:ext cx="405843" cy="3573183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 rot="4602630">
              <a:off x="4634323" y="-262760"/>
              <a:ext cx="405843" cy="6736143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 rot="4602630">
              <a:off x="4112202" y="-1435311"/>
              <a:ext cx="405843" cy="6736143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669663" y="4495800"/>
            <a:ext cx="787215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 have: 4 Blue ellipses, 5 green ellipses, and 2 red ellipses.</a:t>
            </a:r>
          </a:p>
          <a:p>
            <a:r>
              <a:rPr lang="en-US" dirty="0" smtClean="0"/>
              <a:t>You know, we mentioned that the Cepstrum shows a strong component of 54.</a:t>
            </a:r>
          </a:p>
          <a:p>
            <a:r>
              <a:rPr lang="en-US" dirty="0" smtClean="0"/>
              <a:t>Now this may be luck but:</a:t>
            </a:r>
          </a:p>
          <a:p>
            <a:r>
              <a:rPr lang="en-US" dirty="0" smtClean="0"/>
              <a:t>243/54 = 4.5 exactly. And, 2*4.5 = 9 = 5 + 4. Not sure if this holds true other cases.</a:t>
            </a:r>
          </a:p>
          <a:p>
            <a:r>
              <a:rPr lang="en-US" dirty="0" smtClean="0"/>
              <a:t>But, the ‘9’ is interesting.</a:t>
            </a:r>
          </a:p>
          <a:p>
            <a:r>
              <a:rPr lang="en-US" dirty="0" smtClean="0"/>
              <a:t>Although we have formed some ellipses around the sequence to show patterns, </a:t>
            </a:r>
          </a:p>
          <a:p>
            <a:r>
              <a:rPr lang="en-US" dirty="0" smtClean="0"/>
              <a:t>We will now BEND these numbers around a circle, and out pops the ‘9’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416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581400"/>
            <a:ext cx="4002887" cy="300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5181600" y="2536202"/>
            <a:ext cx="35975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Now suppose we wanted to connect</a:t>
            </a:r>
          </a:p>
          <a:p>
            <a:r>
              <a:rPr lang="en-US" dirty="0" smtClean="0"/>
              <a:t>The number 1 to 2 then 2 to 3 then</a:t>
            </a:r>
          </a:p>
          <a:p>
            <a:r>
              <a:rPr lang="en-US" dirty="0" smtClean="0"/>
              <a:t>3 to 4. It would like below.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614363" y="381000"/>
            <a:ext cx="4499776" cy="3957058"/>
            <a:chOff x="614363" y="381000"/>
            <a:chExt cx="4499776" cy="3957058"/>
          </a:xfrm>
        </p:grpSpPr>
        <p:pic>
          <p:nvPicPr>
            <p:cNvPr id="5124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4363" y="1371600"/>
              <a:ext cx="3957637" cy="29664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TextBox 2"/>
            <p:cNvSpPr txBox="1"/>
            <p:nvPr/>
          </p:nvSpPr>
          <p:spPr>
            <a:xfrm>
              <a:off x="914400" y="381000"/>
              <a:ext cx="4199739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Suppose we had a circle with 6 equally</a:t>
              </a:r>
            </a:p>
            <a:p>
              <a:r>
                <a:rPr lang="en-US" dirty="0" smtClean="0"/>
                <a:t>spaced points, indicated in red and labeled</a:t>
              </a:r>
            </a:p>
            <a:p>
              <a:r>
                <a:rPr lang="en-US" dirty="0"/>
                <a:t>c</a:t>
              </a:r>
              <a:r>
                <a:rPr lang="en-US" dirty="0" smtClean="0"/>
                <a:t>ounter clockwise.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657600" y="2450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845004" y="34406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124200" y="34406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374714" y="2450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828800" y="17642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124200" y="17642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7924800" y="47058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021357" y="563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172200" y="3962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315200" y="3962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7467600" y="56517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562600" y="47123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87627" y="5202222"/>
            <a:ext cx="394563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Note: yes it’s clock modulo arithmetic</a:t>
            </a:r>
          </a:p>
          <a:p>
            <a:r>
              <a:rPr lang="en-US" sz="1400" dirty="0" smtClean="0"/>
              <a:t>which is clockwise, but our labeling</a:t>
            </a:r>
          </a:p>
          <a:p>
            <a:r>
              <a:rPr lang="en-US" sz="1400" dirty="0" smtClean="0"/>
              <a:t>will  follow a unit circle convention and </a:t>
            </a:r>
          </a:p>
          <a:p>
            <a:r>
              <a:rPr lang="en-US" sz="1400" dirty="0" smtClean="0"/>
              <a:t>Go counter clockwise; And, we will place one </a:t>
            </a:r>
          </a:p>
          <a:p>
            <a:r>
              <a:rPr lang="en-US" sz="1400" dirty="0" smtClean="0"/>
              <a:t>on the right center instead of the 1 o’clock position,</a:t>
            </a:r>
          </a:p>
          <a:p>
            <a:r>
              <a:rPr lang="en-US" sz="1400" dirty="0" smtClean="0"/>
              <a:t>i.e. we are looking ahead to trigonometry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44353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295400" y="965686"/>
            <a:ext cx="5630458" cy="5206514"/>
            <a:chOff x="614363" y="381000"/>
            <a:chExt cx="3957637" cy="3652258"/>
          </a:xfrm>
        </p:grpSpPr>
        <p:pic>
          <p:nvPicPr>
            <p:cNvPr id="4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4363" y="1066800"/>
              <a:ext cx="3957637" cy="29664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914400" y="381000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657600" y="2133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845004" y="3124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200400" y="3048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374714" y="2133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828800" y="14594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200400" y="152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447800" y="628773"/>
            <a:ext cx="5715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Now suppose we wanted to connect  1 to 3 then 3 to 5 then 5 to 4 then 4 to 6 then 6 to 2 and finally 2 back to 1.</a:t>
            </a:r>
          </a:p>
          <a:p>
            <a:r>
              <a:rPr lang="en-US" dirty="0" smtClean="0"/>
              <a:t>It would look like below.</a:t>
            </a:r>
          </a:p>
          <a:p>
            <a:r>
              <a:rPr lang="en-US" dirty="0" smtClean="0"/>
              <a:t>So we bent the sequence 1,3,5,4,6,2,1 around the circle,</a:t>
            </a:r>
          </a:p>
          <a:p>
            <a:r>
              <a:rPr lang="en-US" dirty="0" smtClean="0"/>
              <a:t>in segments.</a:t>
            </a:r>
          </a:p>
          <a:p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3475414" y="3029612"/>
            <a:ext cx="2149544" cy="961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475414" y="3029612"/>
            <a:ext cx="0" cy="18466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2806341" y="4030259"/>
            <a:ext cx="669073" cy="84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2806341" y="3952947"/>
            <a:ext cx="2070459" cy="9233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4876800" y="3029612"/>
            <a:ext cx="0" cy="18466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876800" y="3029612"/>
            <a:ext cx="748158" cy="9233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7771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2094</TotalTime>
  <Words>2353</Words>
  <Application>Microsoft Office PowerPoint</Application>
  <PresentationFormat>On-screen Show (4:3)</PresentationFormat>
  <Paragraphs>234</Paragraphs>
  <Slides>18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Owner</cp:lastModifiedBy>
  <cp:revision>53</cp:revision>
  <dcterms:created xsi:type="dcterms:W3CDTF">2016-08-02T23:02:43Z</dcterms:created>
  <dcterms:modified xsi:type="dcterms:W3CDTF">2016-09-19T02:29:47Z</dcterms:modified>
</cp:coreProperties>
</file>