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57" r:id="rId4"/>
    <p:sldId id="258" r:id="rId5"/>
    <p:sldId id="259" r:id="rId6"/>
    <p:sldId id="260" r:id="rId7"/>
    <p:sldId id="261" r:id="rId8"/>
    <p:sldId id="262" r:id="rId9"/>
    <p:sldId id="263" r:id="rId10"/>
    <p:sldId id="264" r:id="rId11"/>
    <p:sldId id="268" r:id="rId12"/>
    <p:sldId id="265" r:id="rId13"/>
    <p:sldId id="266" r:id="rId14"/>
    <p:sldId id="270" r:id="rId15"/>
    <p:sldId id="269" r:id="rId16"/>
    <p:sldId id="267" r:id="rId17"/>
    <p:sldId id="271" r:id="rId18"/>
    <p:sldId id="272" r:id="rId19"/>
    <p:sldId id="273" r:id="rId20"/>
    <p:sldId id="276" r:id="rId21"/>
    <p:sldId id="275" r:id="rId22"/>
    <p:sldId id="277" r:id="rId23"/>
    <p:sldId id="274" r:id="rId24"/>
    <p:sldId id="279" r:id="rId25"/>
    <p:sldId id="280" r:id="rId26"/>
    <p:sldId id="281" r:id="rId27"/>
    <p:sldId id="282" r:id="rId28"/>
    <p:sldId id="284"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834A50-AADF-48AE-98AF-6443DA7778B6}"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9B29-191A-4D5F-AFD7-0682C74CE4EC}" type="slidenum">
              <a:rPr lang="en-US" smtClean="0"/>
              <a:t>‹#›</a:t>
            </a:fld>
            <a:endParaRPr lang="en-US"/>
          </a:p>
        </p:txBody>
      </p:sp>
    </p:spTree>
    <p:extLst>
      <p:ext uri="{BB962C8B-B14F-4D97-AF65-F5344CB8AC3E}">
        <p14:creationId xmlns:p14="http://schemas.microsoft.com/office/powerpoint/2010/main" val="355559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34A50-AADF-48AE-98AF-6443DA7778B6}"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9B29-191A-4D5F-AFD7-0682C74CE4EC}" type="slidenum">
              <a:rPr lang="en-US" smtClean="0"/>
              <a:t>‹#›</a:t>
            </a:fld>
            <a:endParaRPr lang="en-US"/>
          </a:p>
        </p:txBody>
      </p:sp>
    </p:spTree>
    <p:extLst>
      <p:ext uri="{BB962C8B-B14F-4D97-AF65-F5344CB8AC3E}">
        <p14:creationId xmlns:p14="http://schemas.microsoft.com/office/powerpoint/2010/main" val="113680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34A50-AADF-48AE-98AF-6443DA7778B6}"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9B29-191A-4D5F-AFD7-0682C74CE4EC}" type="slidenum">
              <a:rPr lang="en-US" smtClean="0"/>
              <a:t>‹#›</a:t>
            </a:fld>
            <a:endParaRPr lang="en-US"/>
          </a:p>
        </p:txBody>
      </p:sp>
    </p:spTree>
    <p:extLst>
      <p:ext uri="{BB962C8B-B14F-4D97-AF65-F5344CB8AC3E}">
        <p14:creationId xmlns:p14="http://schemas.microsoft.com/office/powerpoint/2010/main" val="327696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34A50-AADF-48AE-98AF-6443DA7778B6}"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9B29-191A-4D5F-AFD7-0682C74CE4EC}" type="slidenum">
              <a:rPr lang="en-US" smtClean="0"/>
              <a:t>‹#›</a:t>
            </a:fld>
            <a:endParaRPr lang="en-US"/>
          </a:p>
        </p:txBody>
      </p:sp>
    </p:spTree>
    <p:extLst>
      <p:ext uri="{BB962C8B-B14F-4D97-AF65-F5344CB8AC3E}">
        <p14:creationId xmlns:p14="http://schemas.microsoft.com/office/powerpoint/2010/main" val="113900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34A50-AADF-48AE-98AF-6443DA7778B6}"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9B29-191A-4D5F-AFD7-0682C74CE4EC}" type="slidenum">
              <a:rPr lang="en-US" smtClean="0"/>
              <a:t>‹#›</a:t>
            </a:fld>
            <a:endParaRPr lang="en-US"/>
          </a:p>
        </p:txBody>
      </p:sp>
    </p:spTree>
    <p:extLst>
      <p:ext uri="{BB962C8B-B14F-4D97-AF65-F5344CB8AC3E}">
        <p14:creationId xmlns:p14="http://schemas.microsoft.com/office/powerpoint/2010/main" val="360723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34A50-AADF-48AE-98AF-6443DA7778B6}" type="datetimeFigureOut">
              <a:rPr lang="en-US" smtClean="0"/>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09B29-191A-4D5F-AFD7-0682C74CE4EC}" type="slidenum">
              <a:rPr lang="en-US" smtClean="0"/>
              <a:t>‹#›</a:t>
            </a:fld>
            <a:endParaRPr lang="en-US"/>
          </a:p>
        </p:txBody>
      </p:sp>
    </p:spTree>
    <p:extLst>
      <p:ext uri="{BB962C8B-B14F-4D97-AF65-F5344CB8AC3E}">
        <p14:creationId xmlns:p14="http://schemas.microsoft.com/office/powerpoint/2010/main" val="2008520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834A50-AADF-48AE-98AF-6443DA7778B6}" type="datetimeFigureOut">
              <a:rPr lang="en-US" smtClean="0"/>
              <a:t>9/18/2016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09B29-191A-4D5F-AFD7-0682C74CE4EC}" type="slidenum">
              <a:rPr lang="en-US" smtClean="0"/>
              <a:t>‹#›</a:t>
            </a:fld>
            <a:endParaRPr lang="en-US"/>
          </a:p>
        </p:txBody>
      </p:sp>
    </p:spTree>
    <p:extLst>
      <p:ext uri="{BB962C8B-B14F-4D97-AF65-F5344CB8AC3E}">
        <p14:creationId xmlns:p14="http://schemas.microsoft.com/office/powerpoint/2010/main" val="252178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834A50-AADF-48AE-98AF-6443DA7778B6}" type="datetimeFigureOut">
              <a:rPr lang="en-US" smtClean="0"/>
              <a:t>9/18/2016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09B29-191A-4D5F-AFD7-0682C74CE4EC}" type="slidenum">
              <a:rPr lang="en-US" smtClean="0"/>
              <a:t>‹#›</a:t>
            </a:fld>
            <a:endParaRPr lang="en-US"/>
          </a:p>
        </p:txBody>
      </p:sp>
    </p:spTree>
    <p:extLst>
      <p:ext uri="{BB962C8B-B14F-4D97-AF65-F5344CB8AC3E}">
        <p14:creationId xmlns:p14="http://schemas.microsoft.com/office/powerpoint/2010/main" val="172196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34A50-AADF-48AE-98AF-6443DA7778B6}" type="datetimeFigureOut">
              <a:rPr lang="en-US" smtClean="0"/>
              <a:t>9/18/2016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09B29-191A-4D5F-AFD7-0682C74CE4EC}" type="slidenum">
              <a:rPr lang="en-US" smtClean="0"/>
              <a:t>‹#›</a:t>
            </a:fld>
            <a:endParaRPr lang="en-US"/>
          </a:p>
        </p:txBody>
      </p:sp>
    </p:spTree>
    <p:extLst>
      <p:ext uri="{BB962C8B-B14F-4D97-AF65-F5344CB8AC3E}">
        <p14:creationId xmlns:p14="http://schemas.microsoft.com/office/powerpoint/2010/main" val="302958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34A50-AADF-48AE-98AF-6443DA7778B6}" type="datetimeFigureOut">
              <a:rPr lang="en-US" smtClean="0"/>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09B29-191A-4D5F-AFD7-0682C74CE4EC}" type="slidenum">
              <a:rPr lang="en-US" smtClean="0"/>
              <a:t>‹#›</a:t>
            </a:fld>
            <a:endParaRPr lang="en-US"/>
          </a:p>
        </p:txBody>
      </p:sp>
    </p:spTree>
    <p:extLst>
      <p:ext uri="{BB962C8B-B14F-4D97-AF65-F5344CB8AC3E}">
        <p14:creationId xmlns:p14="http://schemas.microsoft.com/office/powerpoint/2010/main" val="382982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34A50-AADF-48AE-98AF-6443DA7778B6}" type="datetimeFigureOut">
              <a:rPr lang="en-US" smtClean="0"/>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09B29-191A-4D5F-AFD7-0682C74CE4EC}" type="slidenum">
              <a:rPr lang="en-US" smtClean="0"/>
              <a:t>‹#›</a:t>
            </a:fld>
            <a:endParaRPr lang="en-US"/>
          </a:p>
        </p:txBody>
      </p:sp>
    </p:spTree>
    <p:extLst>
      <p:ext uri="{BB962C8B-B14F-4D97-AF65-F5344CB8AC3E}">
        <p14:creationId xmlns:p14="http://schemas.microsoft.com/office/powerpoint/2010/main" val="218940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34A50-AADF-48AE-98AF-6443DA7778B6}" type="datetimeFigureOut">
              <a:rPr lang="en-US" smtClean="0"/>
              <a:t>9/18/2016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09B29-191A-4D5F-AFD7-0682C74CE4EC}" type="slidenum">
              <a:rPr lang="en-US" smtClean="0"/>
              <a:t>‹#›</a:t>
            </a:fld>
            <a:endParaRPr lang="en-US"/>
          </a:p>
        </p:txBody>
      </p:sp>
    </p:spTree>
    <p:extLst>
      <p:ext uri="{BB962C8B-B14F-4D97-AF65-F5344CB8AC3E}">
        <p14:creationId xmlns:p14="http://schemas.microsoft.com/office/powerpoint/2010/main" val="48123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7.png"/><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7239000" cy="4247317"/>
          </a:xfrm>
          <a:prstGeom prst="rect">
            <a:avLst/>
          </a:prstGeom>
        </p:spPr>
        <p:txBody>
          <a:bodyPr wrap="square">
            <a:spAutoFit/>
          </a:bodyPr>
          <a:lstStyle/>
          <a:p>
            <a:r>
              <a:rPr lang="en-US" dirty="0"/>
              <a:t>The Fourier Transform is built for </a:t>
            </a:r>
            <a:r>
              <a:rPr lang="en-US" dirty="0" smtClean="0"/>
              <a:t>measuring ‘everyday’ oscillations;</a:t>
            </a:r>
          </a:p>
          <a:p>
            <a:r>
              <a:rPr lang="en-US" dirty="0" smtClean="0"/>
              <a:t>In particular, periodicity </a:t>
            </a:r>
            <a:r>
              <a:rPr lang="en-US" dirty="0"/>
              <a:t>in </a:t>
            </a:r>
            <a:r>
              <a:rPr lang="en-US" dirty="0" smtClean="0"/>
              <a:t>sine-waves, </a:t>
            </a:r>
          </a:p>
          <a:p>
            <a:r>
              <a:rPr lang="en-US" dirty="0" smtClean="0"/>
              <a:t>in general periodicity in waveform, </a:t>
            </a:r>
          </a:p>
          <a:p>
            <a:r>
              <a:rPr lang="en-US" dirty="0"/>
              <a:t>i</a:t>
            </a:r>
            <a:r>
              <a:rPr lang="en-US" dirty="0" smtClean="0"/>
              <a:t>ndirectly, the underlying size of a periodic waveform in oscillation.</a:t>
            </a:r>
          </a:p>
          <a:p>
            <a:endParaRPr lang="en-US" dirty="0"/>
          </a:p>
          <a:p>
            <a:r>
              <a:rPr lang="en-US" dirty="0" smtClean="0"/>
              <a:t>The Fourier Transform is </a:t>
            </a:r>
            <a:r>
              <a:rPr lang="en-US" dirty="0"/>
              <a:t>sometimes pushed a little too </a:t>
            </a:r>
            <a:r>
              <a:rPr lang="en-US" dirty="0" smtClean="0"/>
              <a:t>far,</a:t>
            </a:r>
          </a:p>
          <a:p>
            <a:r>
              <a:rPr lang="en-US" dirty="0"/>
              <a:t>e</a:t>
            </a:r>
            <a:r>
              <a:rPr lang="en-US" dirty="0" smtClean="0"/>
              <a:t>specially when </a:t>
            </a:r>
            <a:r>
              <a:rPr lang="en-US" dirty="0"/>
              <a:t>the signals are not sinusoids, but,</a:t>
            </a:r>
          </a:p>
          <a:p>
            <a:r>
              <a:rPr lang="en-US" dirty="0"/>
              <a:t>s</a:t>
            </a:r>
            <a:r>
              <a:rPr lang="en-US" dirty="0" smtClean="0"/>
              <a:t>ometimes </a:t>
            </a:r>
            <a:r>
              <a:rPr lang="en-US" dirty="0"/>
              <a:t>by pushing the Fourier a little farther, </a:t>
            </a:r>
            <a:endParaRPr lang="en-US" dirty="0" smtClean="0"/>
          </a:p>
          <a:p>
            <a:r>
              <a:rPr lang="en-US" dirty="0" smtClean="0"/>
              <a:t>say,</a:t>
            </a:r>
          </a:p>
          <a:p>
            <a:r>
              <a:rPr lang="en-US" dirty="0" smtClean="0"/>
              <a:t>into </a:t>
            </a:r>
            <a:r>
              <a:rPr lang="en-US" dirty="0"/>
              <a:t>the Cepstrum domain</a:t>
            </a:r>
            <a:r>
              <a:rPr lang="en-US" dirty="0" smtClean="0"/>
              <a:t>,</a:t>
            </a:r>
          </a:p>
          <a:p>
            <a:r>
              <a:rPr lang="en-US" dirty="0" smtClean="0"/>
              <a:t>It moves from being an indirect measure into</a:t>
            </a:r>
          </a:p>
          <a:p>
            <a:r>
              <a:rPr lang="en-US" dirty="0"/>
              <a:t>a</a:t>
            </a:r>
            <a:r>
              <a:rPr lang="en-US" dirty="0" smtClean="0"/>
              <a:t> very direct and insightful measure,</a:t>
            </a:r>
          </a:p>
          <a:p>
            <a:r>
              <a:rPr lang="en-US" dirty="0" smtClean="0"/>
              <a:t>indeed,</a:t>
            </a:r>
          </a:p>
          <a:p>
            <a:r>
              <a:rPr lang="en-US" dirty="0" smtClean="0"/>
              <a:t>the measure we are looking for.</a:t>
            </a:r>
            <a:endParaRPr lang="en-US" dirty="0"/>
          </a:p>
          <a:p>
            <a:endParaRPr lang="en-US" dirty="0"/>
          </a:p>
        </p:txBody>
      </p:sp>
      <p:sp>
        <p:nvSpPr>
          <p:cNvPr id="3" name="TextBox 2"/>
          <p:cNvSpPr txBox="1"/>
          <p:nvPr/>
        </p:nvSpPr>
        <p:spPr>
          <a:xfrm>
            <a:off x="990600" y="5562600"/>
            <a:ext cx="6057236" cy="369332"/>
          </a:xfrm>
          <a:prstGeom prst="rect">
            <a:avLst/>
          </a:prstGeom>
          <a:noFill/>
        </p:spPr>
        <p:txBody>
          <a:bodyPr wrap="none" rtlCol="0">
            <a:spAutoFit/>
          </a:bodyPr>
          <a:lstStyle/>
          <a:p>
            <a:r>
              <a:rPr lang="en-US" dirty="0" smtClean="0"/>
              <a:t>The Cepstrum, is in effect, a cascade of two Fourier Transforms</a:t>
            </a:r>
            <a:endParaRPr lang="en-US" dirty="0"/>
          </a:p>
        </p:txBody>
      </p:sp>
      <p:sp>
        <p:nvSpPr>
          <p:cNvPr id="4" name="TextBox 3"/>
          <p:cNvSpPr txBox="1"/>
          <p:nvPr/>
        </p:nvSpPr>
        <p:spPr>
          <a:xfrm>
            <a:off x="1676400" y="152400"/>
            <a:ext cx="5618076" cy="646331"/>
          </a:xfrm>
          <a:prstGeom prst="rect">
            <a:avLst/>
          </a:prstGeom>
          <a:noFill/>
        </p:spPr>
        <p:txBody>
          <a:bodyPr wrap="none" rtlCol="0">
            <a:spAutoFit/>
          </a:bodyPr>
          <a:lstStyle/>
          <a:p>
            <a:r>
              <a:rPr lang="en-US" sz="3600" dirty="0" smtClean="0"/>
              <a:t>The Cepstral Bend on Fourier</a:t>
            </a:r>
            <a:endParaRPr lang="en-US" sz="3600" dirty="0"/>
          </a:p>
        </p:txBody>
      </p:sp>
    </p:spTree>
    <p:extLst>
      <p:ext uri="{BB962C8B-B14F-4D97-AF65-F5344CB8AC3E}">
        <p14:creationId xmlns:p14="http://schemas.microsoft.com/office/powerpoint/2010/main" val="2238196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676275"/>
            <a:ext cx="7372350" cy="618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2243" y="268843"/>
            <a:ext cx="5513432" cy="369332"/>
          </a:xfrm>
          <a:prstGeom prst="rect">
            <a:avLst/>
          </a:prstGeom>
          <a:noFill/>
        </p:spPr>
        <p:txBody>
          <a:bodyPr wrap="none" rtlCol="0">
            <a:spAutoFit/>
          </a:bodyPr>
          <a:lstStyle/>
          <a:p>
            <a:r>
              <a:rPr lang="en-US" dirty="0" smtClean="0"/>
              <a:t>Possible and so ‘Probable’ quantum-sized molecular orbit</a:t>
            </a:r>
            <a:endParaRPr lang="en-US" dirty="0"/>
          </a:p>
        </p:txBody>
      </p:sp>
      <p:sp>
        <p:nvSpPr>
          <p:cNvPr id="3" name="Oval 2"/>
          <p:cNvSpPr/>
          <p:nvPr/>
        </p:nvSpPr>
        <p:spPr>
          <a:xfrm>
            <a:off x="4572000" y="3548063"/>
            <a:ext cx="304800" cy="26193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7315200" y="2895600"/>
            <a:ext cx="838200" cy="6524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Arc 11"/>
          <p:cNvSpPr/>
          <p:nvPr/>
        </p:nvSpPr>
        <p:spPr>
          <a:xfrm rot="21094796">
            <a:off x="6052591" y="1920594"/>
            <a:ext cx="1447800" cy="2635992"/>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H="1" flipV="1">
            <a:off x="7162800" y="3886200"/>
            <a:ext cx="990600" cy="6444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086600" y="2362200"/>
            <a:ext cx="762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229853" y="2483922"/>
            <a:ext cx="761747" cy="646331"/>
          </a:xfrm>
          <a:prstGeom prst="rect">
            <a:avLst/>
          </a:prstGeom>
          <a:noFill/>
        </p:spPr>
        <p:txBody>
          <a:bodyPr wrap="none" rtlCol="0">
            <a:spAutoFit/>
          </a:bodyPr>
          <a:lstStyle/>
          <a:p>
            <a:pPr algn="ctr"/>
            <a:r>
              <a:rPr lang="en-US" dirty="0" smtClean="0"/>
              <a:t> Begin</a:t>
            </a:r>
          </a:p>
          <a:p>
            <a:pPr algn="ctr"/>
            <a:r>
              <a:rPr lang="en-US" dirty="0" smtClean="0"/>
              <a:t>orbit</a:t>
            </a:r>
            <a:endParaRPr lang="en-US" dirty="0"/>
          </a:p>
        </p:txBody>
      </p:sp>
      <p:sp>
        <p:nvSpPr>
          <p:cNvPr id="19" name="TextBox 18"/>
          <p:cNvSpPr txBox="1"/>
          <p:nvPr/>
        </p:nvSpPr>
        <p:spPr>
          <a:xfrm>
            <a:off x="8367515" y="4207526"/>
            <a:ext cx="638316" cy="646331"/>
          </a:xfrm>
          <a:prstGeom prst="rect">
            <a:avLst/>
          </a:prstGeom>
          <a:noFill/>
        </p:spPr>
        <p:txBody>
          <a:bodyPr wrap="none" rtlCol="0">
            <a:spAutoFit/>
          </a:bodyPr>
          <a:lstStyle/>
          <a:p>
            <a:pPr algn="ctr"/>
            <a:r>
              <a:rPr lang="en-US" dirty="0" smtClean="0"/>
              <a:t>End</a:t>
            </a:r>
          </a:p>
          <a:p>
            <a:pPr algn="ctr"/>
            <a:r>
              <a:rPr lang="en-US" dirty="0" smtClean="0"/>
              <a:t>orbit</a:t>
            </a:r>
            <a:endParaRPr lang="en-US" dirty="0"/>
          </a:p>
        </p:txBody>
      </p:sp>
    </p:spTree>
    <p:extLst>
      <p:ext uri="{BB962C8B-B14F-4D97-AF65-F5344CB8AC3E}">
        <p14:creationId xmlns:p14="http://schemas.microsoft.com/office/powerpoint/2010/main" val="144140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36688"/>
            <a:ext cx="8458200" cy="496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152400"/>
            <a:ext cx="7156959" cy="1200329"/>
          </a:xfrm>
          <a:prstGeom prst="rect">
            <a:avLst/>
          </a:prstGeom>
          <a:noFill/>
        </p:spPr>
        <p:txBody>
          <a:bodyPr wrap="none" rtlCol="0">
            <a:spAutoFit/>
          </a:bodyPr>
          <a:lstStyle/>
          <a:p>
            <a:r>
              <a:rPr lang="en-US" dirty="0" smtClean="0"/>
              <a:t>100 points distributed over one cycle on TOP</a:t>
            </a:r>
          </a:p>
          <a:p>
            <a:r>
              <a:rPr lang="en-US" dirty="0" smtClean="0"/>
              <a:t>100 points distributed over six cycles on BOTTOM</a:t>
            </a:r>
          </a:p>
          <a:p>
            <a:r>
              <a:rPr lang="en-US" dirty="0" smtClean="0"/>
              <a:t>Note the ‘apparent’ spreading in the y axis direction, even though spacing </a:t>
            </a:r>
          </a:p>
          <a:p>
            <a:r>
              <a:rPr lang="en-US" dirty="0" smtClean="0"/>
              <a:t>on the axis is the same.</a:t>
            </a:r>
            <a:endParaRPr lang="en-US" dirty="0"/>
          </a:p>
        </p:txBody>
      </p:sp>
    </p:spTree>
    <p:extLst>
      <p:ext uri="{BB962C8B-B14F-4D97-AF65-F5344CB8AC3E}">
        <p14:creationId xmlns:p14="http://schemas.microsoft.com/office/powerpoint/2010/main" val="138172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838200"/>
            <a:ext cx="8782050" cy="568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8164" y="152400"/>
            <a:ext cx="7647671" cy="646331"/>
          </a:xfrm>
          <a:prstGeom prst="rect">
            <a:avLst/>
          </a:prstGeom>
          <a:noFill/>
        </p:spPr>
        <p:txBody>
          <a:bodyPr wrap="none" rtlCol="0">
            <a:spAutoFit/>
          </a:bodyPr>
          <a:lstStyle/>
          <a:p>
            <a:pPr algn="ctr"/>
            <a:r>
              <a:rPr lang="en-US" dirty="0" smtClean="0"/>
              <a:t>We are going to look at a basis set of 10 Sine waves.</a:t>
            </a:r>
          </a:p>
          <a:p>
            <a:pPr algn="ctr"/>
            <a:r>
              <a:rPr lang="en-US" dirty="0" smtClean="0"/>
              <a:t>The purpose is to get a feel for the sine wave portion of the Fourier Transform</a:t>
            </a:r>
            <a:endParaRPr lang="en-US" dirty="0"/>
          </a:p>
        </p:txBody>
      </p:sp>
      <p:sp>
        <p:nvSpPr>
          <p:cNvPr id="3" name="TextBox 2"/>
          <p:cNvSpPr txBox="1"/>
          <p:nvPr/>
        </p:nvSpPr>
        <p:spPr>
          <a:xfrm>
            <a:off x="205197" y="6519446"/>
            <a:ext cx="8329203" cy="338554"/>
          </a:xfrm>
          <a:prstGeom prst="rect">
            <a:avLst/>
          </a:prstGeom>
          <a:noFill/>
        </p:spPr>
        <p:txBody>
          <a:bodyPr wrap="none" rtlCol="0">
            <a:spAutoFit/>
          </a:bodyPr>
          <a:lstStyle/>
          <a:p>
            <a:r>
              <a:rPr lang="en-US" sz="1600" dirty="0" smtClean="0"/>
              <a:t>When teaching high school Trig, I included a last dot to ‘touch’ the X-axis. I don’t do that anymore.</a:t>
            </a:r>
            <a:endParaRPr lang="en-US" sz="1600" dirty="0"/>
          </a:p>
        </p:txBody>
      </p:sp>
    </p:spTree>
    <p:extLst>
      <p:ext uri="{BB962C8B-B14F-4D97-AF65-F5344CB8AC3E}">
        <p14:creationId xmlns:p14="http://schemas.microsoft.com/office/powerpoint/2010/main" val="1026187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991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90696" y="424934"/>
            <a:ext cx="6157904" cy="369332"/>
          </a:xfrm>
          <a:prstGeom prst="rect">
            <a:avLst/>
          </a:prstGeom>
          <a:noFill/>
        </p:spPr>
        <p:txBody>
          <a:bodyPr wrap="none" rtlCol="0">
            <a:spAutoFit/>
          </a:bodyPr>
          <a:lstStyle/>
          <a:p>
            <a:r>
              <a:rPr lang="en-US" dirty="0" smtClean="0"/>
              <a:t>What does a 1 Hz wave look like compared to other frequencies</a:t>
            </a:r>
            <a:endParaRPr lang="en-US" dirty="0"/>
          </a:p>
        </p:txBody>
      </p:sp>
    </p:spTree>
    <p:extLst>
      <p:ext uri="{BB962C8B-B14F-4D97-AF65-F5344CB8AC3E}">
        <p14:creationId xmlns:p14="http://schemas.microsoft.com/office/powerpoint/2010/main" val="89704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066801"/>
            <a:ext cx="88011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90696" y="424934"/>
            <a:ext cx="6157904" cy="369332"/>
          </a:xfrm>
          <a:prstGeom prst="rect">
            <a:avLst/>
          </a:prstGeom>
          <a:noFill/>
        </p:spPr>
        <p:txBody>
          <a:bodyPr wrap="none" rtlCol="0">
            <a:spAutoFit/>
          </a:bodyPr>
          <a:lstStyle/>
          <a:p>
            <a:r>
              <a:rPr lang="en-US" dirty="0" smtClean="0"/>
              <a:t>What does a 7 Hz wave look like compared to other frequencies</a:t>
            </a:r>
            <a:endParaRPr lang="en-US" dirty="0"/>
          </a:p>
        </p:txBody>
      </p:sp>
    </p:spTree>
    <p:extLst>
      <p:ext uri="{BB962C8B-B14F-4D97-AF65-F5344CB8AC3E}">
        <p14:creationId xmlns:p14="http://schemas.microsoft.com/office/powerpoint/2010/main" val="245652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990600"/>
            <a:ext cx="9144000" cy="5867400"/>
            <a:chOff x="0" y="698500"/>
            <a:chExt cx="9144000" cy="615950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8500"/>
              <a:ext cx="9144000" cy="615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447800" y="3352800"/>
              <a:ext cx="3810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1600200" y="3962400"/>
              <a:ext cx="228600" cy="1447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447800" y="3124200"/>
              <a:ext cx="1295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362200" y="4114800"/>
              <a:ext cx="457200" cy="990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95400" y="2895600"/>
              <a:ext cx="6934200" cy="1371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7696200" y="4267200"/>
              <a:ext cx="228600" cy="1143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81000" y="76200"/>
            <a:ext cx="8382000" cy="830997"/>
          </a:xfrm>
          <a:prstGeom prst="rect">
            <a:avLst/>
          </a:prstGeom>
          <a:noFill/>
        </p:spPr>
        <p:txBody>
          <a:bodyPr wrap="square" rtlCol="0">
            <a:spAutoFit/>
          </a:bodyPr>
          <a:lstStyle/>
          <a:p>
            <a:r>
              <a:rPr lang="en-US" sz="1600" dirty="0" smtClean="0"/>
              <a:t>Interesting is that with correlation, it is a cumulative sum, show left to right in the third plot, using the cumulative set of points from the second plot, and the Cumulative Sum, at the end, sums to 0, which says different frequency do not correlate, they are in orthogonal, in this measure</a:t>
            </a:r>
            <a:endParaRPr lang="en-US" sz="1600" dirty="0"/>
          </a:p>
        </p:txBody>
      </p:sp>
    </p:spTree>
    <p:extLst>
      <p:ext uri="{BB962C8B-B14F-4D97-AF65-F5344CB8AC3E}">
        <p14:creationId xmlns:p14="http://schemas.microsoft.com/office/powerpoint/2010/main" val="639449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0850"/>
            <a:ext cx="9144000"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45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609600"/>
            <a:ext cx="8915401"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3600" y="228600"/>
            <a:ext cx="5879879" cy="369332"/>
          </a:xfrm>
          <a:prstGeom prst="rect">
            <a:avLst/>
          </a:prstGeom>
          <a:noFill/>
        </p:spPr>
        <p:txBody>
          <a:bodyPr wrap="none" rtlCol="0">
            <a:spAutoFit/>
          </a:bodyPr>
          <a:lstStyle/>
          <a:p>
            <a:r>
              <a:rPr lang="en-US" dirty="0" smtClean="0"/>
              <a:t>Correlating the same frequency adds up to a positive number</a:t>
            </a:r>
            <a:endParaRPr lang="en-US" dirty="0"/>
          </a:p>
        </p:txBody>
      </p:sp>
    </p:spTree>
    <p:extLst>
      <p:ext uri="{BB962C8B-B14F-4D97-AF65-F5344CB8AC3E}">
        <p14:creationId xmlns:p14="http://schemas.microsoft.com/office/powerpoint/2010/main" val="1587754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631825"/>
            <a:ext cx="10086976"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25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3617"/>
            <a:ext cx="9144000" cy="581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77969" y="381000"/>
            <a:ext cx="4388061" cy="369332"/>
          </a:xfrm>
          <a:prstGeom prst="rect">
            <a:avLst/>
          </a:prstGeom>
          <a:noFill/>
        </p:spPr>
        <p:txBody>
          <a:bodyPr wrap="none" rtlCol="0">
            <a:spAutoFit/>
          </a:bodyPr>
          <a:lstStyle/>
          <a:p>
            <a:r>
              <a:rPr lang="en-US" dirty="0" smtClean="0"/>
              <a:t>Now consider forming a 1 , 2, and 8 Hz signal</a:t>
            </a:r>
            <a:endParaRPr lang="en-US" dirty="0"/>
          </a:p>
        </p:txBody>
      </p:sp>
    </p:spTree>
    <p:extLst>
      <p:ext uri="{BB962C8B-B14F-4D97-AF65-F5344CB8AC3E}">
        <p14:creationId xmlns:p14="http://schemas.microsoft.com/office/powerpoint/2010/main" val="407473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2333625"/>
            <a:ext cx="50863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4648200" y="3030537"/>
            <a:ext cx="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124200" y="4249737"/>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6405" y="609600"/>
            <a:ext cx="4843570" cy="1477328"/>
          </a:xfrm>
          <a:prstGeom prst="rect">
            <a:avLst/>
          </a:prstGeom>
          <a:noFill/>
        </p:spPr>
        <p:txBody>
          <a:bodyPr wrap="none" rtlCol="0">
            <a:spAutoFit/>
          </a:bodyPr>
          <a:lstStyle/>
          <a:p>
            <a:pPr algn="ctr"/>
            <a:r>
              <a:rPr lang="en-US" dirty="0" smtClean="0"/>
              <a:t>A basic unit circle, with a continuous blue outline.</a:t>
            </a:r>
          </a:p>
          <a:p>
            <a:pPr algn="ctr"/>
            <a:r>
              <a:rPr lang="en-US" dirty="0" smtClean="0"/>
              <a:t>Our study has very little to so with continuity.</a:t>
            </a:r>
          </a:p>
          <a:p>
            <a:pPr algn="ctr"/>
            <a:r>
              <a:rPr lang="en-US" dirty="0" smtClean="0"/>
              <a:t>Our analysis is with sequences of number, </a:t>
            </a:r>
          </a:p>
          <a:p>
            <a:pPr algn="ctr"/>
            <a:r>
              <a:rPr lang="en-US" dirty="0" smtClean="0"/>
              <a:t>which are realistic, discrete, bounded, </a:t>
            </a:r>
          </a:p>
          <a:p>
            <a:pPr algn="ctr"/>
            <a:r>
              <a:rPr lang="en-US" dirty="0" smtClean="0"/>
              <a:t>and most importantly, periodic</a:t>
            </a:r>
          </a:p>
        </p:txBody>
      </p:sp>
    </p:spTree>
    <p:extLst>
      <p:ext uri="{BB962C8B-B14F-4D97-AF65-F5344CB8AC3E}">
        <p14:creationId xmlns:p14="http://schemas.microsoft.com/office/powerpoint/2010/main" val="1449351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52400"/>
            <a:ext cx="8144024" cy="1477328"/>
          </a:xfrm>
          <a:prstGeom prst="rect">
            <a:avLst/>
          </a:prstGeom>
          <a:noFill/>
        </p:spPr>
        <p:txBody>
          <a:bodyPr wrap="none" rtlCol="0">
            <a:spAutoFit/>
          </a:bodyPr>
          <a:lstStyle/>
          <a:p>
            <a:pPr marL="342900" indent="-342900">
              <a:buAutoNum type="arabicPeriod"/>
            </a:pPr>
            <a:r>
              <a:rPr lang="en-US" dirty="0" smtClean="0"/>
              <a:t>Overlap </a:t>
            </a:r>
          </a:p>
          <a:p>
            <a:pPr marL="342900" indent="-342900">
              <a:buAutoNum type="arabicPeriod"/>
            </a:pPr>
            <a:r>
              <a:rPr lang="en-US" dirty="0" smtClean="0"/>
              <a:t>Add them</a:t>
            </a:r>
          </a:p>
          <a:p>
            <a:pPr marL="342900" indent="-342900">
              <a:buAutoNum type="arabicPeriod"/>
            </a:pPr>
            <a:r>
              <a:rPr lang="en-US" dirty="0" smtClean="0"/>
              <a:t>Correlate the addition against the bank of frequencies 1 thru 10 and </a:t>
            </a:r>
          </a:p>
          <a:p>
            <a:r>
              <a:rPr lang="en-US" dirty="0" smtClean="0"/>
              <a:t>only the 2</a:t>
            </a:r>
            <a:r>
              <a:rPr lang="en-US" baseline="30000" dirty="0" smtClean="0"/>
              <a:t>nd</a:t>
            </a:r>
            <a:r>
              <a:rPr lang="en-US" dirty="0" smtClean="0"/>
              <a:t> ,3</a:t>
            </a:r>
            <a:r>
              <a:rPr lang="en-US" baseline="30000" dirty="0" smtClean="0"/>
              <a:t>rd</a:t>
            </a:r>
            <a:r>
              <a:rPr lang="en-US" dirty="0" smtClean="0"/>
              <a:t> ,and 8</a:t>
            </a:r>
            <a:r>
              <a:rPr lang="en-US" baseline="30000" dirty="0" smtClean="0"/>
              <a:t>th </a:t>
            </a:r>
            <a:r>
              <a:rPr lang="en-US" dirty="0" smtClean="0"/>
              <a:t> frequencies show evidence of presence.  3 is larger because </a:t>
            </a:r>
          </a:p>
          <a:p>
            <a:r>
              <a:rPr lang="en-US" dirty="0"/>
              <a:t>t</a:t>
            </a:r>
            <a:r>
              <a:rPr lang="en-US" dirty="0" smtClean="0"/>
              <a:t>he wave was bigger in the previous slide.</a:t>
            </a:r>
            <a:endParaRPr lang="en-US" dirty="0"/>
          </a:p>
        </p:txBody>
      </p:sp>
    </p:spTree>
    <p:extLst>
      <p:ext uri="{BB962C8B-B14F-4D97-AF65-F5344CB8AC3E}">
        <p14:creationId xmlns:p14="http://schemas.microsoft.com/office/powerpoint/2010/main" val="3808247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4780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304800"/>
            <a:ext cx="8610600" cy="1077218"/>
          </a:xfrm>
          <a:prstGeom prst="rect">
            <a:avLst/>
          </a:prstGeom>
          <a:noFill/>
        </p:spPr>
        <p:txBody>
          <a:bodyPr wrap="square" rtlCol="0">
            <a:spAutoFit/>
          </a:bodyPr>
          <a:lstStyle/>
          <a:p>
            <a:r>
              <a:rPr lang="en-US" sz="1600" dirty="0" smtClean="0"/>
              <a:t>Taking 6 Hz. If the waves were exactly periodic, then the correlations should be zero when correlating on anything but 6 Hz. However, the correlation is NOT zero, when we correlate any time, no matter how small before or after the exact period, we don’t get zero. That’s why finding the true period of a wave form is important. Anything else is only an approximation. That’s it.</a:t>
            </a:r>
            <a:endParaRPr lang="en-US" sz="1600" dirty="0"/>
          </a:p>
        </p:txBody>
      </p:sp>
    </p:spTree>
    <p:extLst>
      <p:ext uri="{BB962C8B-B14F-4D97-AF65-F5344CB8AC3E}">
        <p14:creationId xmlns:p14="http://schemas.microsoft.com/office/powerpoint/2010/main" val="1429022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36688"/>
            <a:ext cx="9067800" cy="542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0324" y="236359"/>
            <a:ext cx="8199552" cy="1200329"/>
          </a:xfrm>
          <a:prstGeom prst="rect">
            <a:avLst/>
          </a:prstGeom>
          <a:noFill/>
        </p:spPr>
        <p:txBody>
          <a:bodyPr wrap="none" rtlCol="0">
            <a:spAutoFit/>
          </a:bodyPr>
          <a:lstStyle/>
          <a:p>
            <a:r>
              <a:rPr lang="en-US" dirty="0" smtClean="0"/>
              <a:t>Now, correlating a 6 Hertz signal outside of its true period still is relatively high </a:t>
            </a:r>
          </a:p>
          <a:p>
            <a:r>
              <a:rPr lang="en-US" dirty="0" smtClean="0"/>
              <a:t>compared to the other frequencies, but </a:t>
            </a:r>
            <a:r>
              <a:rPr lang="en-US" dirty="0" err="1" smtClean="0"/>
              <a:t>but</a:t>
            </a:r>
            <a:r>
              <a:rPr lang="en-US" dirty="0" smtClean="0"/>
              <a:t> cause the waveform extending beyond</a:t>
            </a:r>
          </a:p>
          <a:p>
            <a:r>
              <a:rPr lang="en-US" dirty="0" smtClean="0"/>
              <a:t>The true period, this plot says that, we really don’t have a 6 Hz wave, there are other</a:t>
            </a:r>
          </a:p>
          <a:p>
            <a:r>
              <a:rPr lang="en-US" dirty="0" smtClean="0"/>
              <a:t>Close by waves that are needed to reconstruct this extended (and non-periodic) wave.</a:t>
            </a:r>
            <a:endParaRPr lang="en-US" dirty="0"/>
          </a:p>
        </p:txBody>
      </p:sp>
    </p:spTree>
    <p:extLst>
      <p:ext uri="{BB962C8B-B14F-4D97-AF65-F5344CB8AC3E}">
        <p14:creationId xmlns:p14="http://schemas.microsoft.com/office/powerpoint/2010/main" val="3332087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2770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728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2133600"/>
            <a:ext cx="2801344" cy="1200329"/>
          </a:xfrm>
          <a:prstGeom prst="rect">
            <a:avLst/>
          </a:prstGeom>
          <a:noFill/>
        </p:spPr>
        <p:txBody>
          <a:bodyPr wrap="none" rtlCol="0">
            <a:spAutoFit/>
          </a:bodyPr>
          <a:lstStyle/>
          <a:p>
            <a:pPr algn="ctr"/>
            <a:r>
              <a:rPr lang="en-US" sz="3600" dirty="0" smtClean="0"/>
              <a:t>Part 2</a:t>
            </a:r>
          </a:p>
          <a:p>
            <a:pPr algn="ctr"/>
            <a:r>
              <a:rPr lang="en-US" sz="3600" dirty="0" smtClean="0"/>
              <a:t>The Cepstrum</a:t>
            </a:r>
            <a:endParaRPr lang="en-US" sz="3600" dirty="0"/>
          </a:p>
        </p:txBody>
      </p:sp>
    </p:spTree>
    <p:extLst>
      <p:ext uri="{BB962C8B-B14F-4D97-AF65-F5344CB8AC3E}">
        <p14:creationId xmlns:p14="http://schemas.microsoft.com/office/powerpoint/2010/main" val="1499416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8266"/>
            <a:ext cx="9144000" cy="453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0853" y="3048000"/>
            <a:ext cx="359394" cy="369332"/>
          </a:xfrm>
          <a:prstGeom prst="rect">
            <a:avLst/>
          </a:prstGeom>
          <a:noFill/>
        </p:spPr>
        <p:txBody>
          <a:bodyPr wrap="none" rtlCol="0">
            <a:spAutoFit/>
          </a:bodyPr>
          <a:lstStyle/>
          <a:p>
            <a:r>
              <a:rPr lang="en-US" dirty="0" smtClean="0"/>
              <a:t>1.</a:t>
            </a:r>
            <a:endParaRPr lang="en-US" dirty="0"/>
          </a:p>
        </p:txBody>
      </p:sp>
      <p:sp>
        <p:nvSpPr>
          <p:cNvPr id="4" name="TextBox 3"/>
          <p:cNvSpPr txBox="1"/>
          <p:nvPr/>
        </p:nvSpPr>
        <p:spPr>
          <a:xfrm>
            <a:off x="429903" y="4343400"/>
            <a:ext cx="359394" cy="369332"/>
          </a:xfrm>
          <a:prstGeom prst="rect">
            <a:avLst/>
          </a:prstGeom>
          <a:noFill/>
        </p:spPr>
        <p:txBody>
          <a:bodyPr wrap="none" rtlCol="0">
            <a:spAutoFit/>
          </a:bodyPr>
          <a:lstStyle/>
          <a:p>
            <a:r>
              <a:rPr lang="en-US" dirty="0" smtClean="0"/>
              <a:t>2.</a:t>
            </a:r>
            <a:endParaRPr lang="en-US" dirty="0"/>
          </a:p>
        </p:txBody>
      </p:sp>
      <p:sp>
        <p:nvSpPr>
          <p:cNvPr id="5" name="TextBox 4"/>
          <p:cNvSpPr txBox="1"/>
          <p:nvPr/>
        </p:nvSpPr>
        <p:spPr>
          <a:xfrm>
            <a:off x="429903" y="5594866"/>
            <a:ext cx="359394" cy="369332"/>
          </a:xfrm>
          <a:prstGeom prst="rect">
            <a:avLst/>
          </a:prstGeom>
          <a:noFill/>
        </p:spPr>
        <p:txBody>
          <a:bodyPr wrap="none" rtlCol="0">
            <a:spAutoFit/>
          </a:bodyPr>
          <a:lstStyle/>
          <a:p>
            <a:r>
              <a:rPr lang="en-US" dirty="0" smtClean="0"/>
              <a:t>3.</a:t>
            </a:r>
            <a:endParaRPr lang="en-US" dirty="0"/>
          </a:p>
        </p:txBody>
      </p:sp>
      <p:sp>
        <p:nvSpPr>
          <p:cNvPr id="3" name="TextBox 2"/>
          <p:cNvSpPr txBox="1"/>
          <p:nvPr/>
        </p:nvSpPr>
        <p:spPr>
          <a:xfrm>
            <a:off x="105937" y="457200"/>
            <a:ext cx="8983165" cy="2062103"/>
          </a:xfrm>
          <a:prstGeom prst="rect">
            <a:avLst/>
          </a:prstGeom>
          <a:noFill/>
        </p:spPr>
        <p:txBody>
          <a:bodyPr wrap="none" rtlCol="0">
            <a:spAutoFit/>
          </a:bodyPr>
          <a:lstStyle/>
          <a:p>
            <a:pPr marL="342900" indent="-342900">
              <a:buAutoNum type="arabicPeriod"/>
            </a:pPr>
            <a:r>
              <a:rPr lang="en-US" sz="1600" dirty="0" smtClean="0"/>
              <a:t>Starting with what is known as the sampling function, the Shah function, the Comb function, here we</a:t>
            </a:r>
          </a:p>
          <a:p>
            <a:r>
              <a:rPr lang="en-US" sz="1600" dirty="0"/>
              <a:t> </a:t>
            </a:r>
            <a:r>
              <a:rPr lang="en-US" sz="1600" dirty="0" smtClean="0"/>
              <a:t>      60 timing points with one of 6 combing bristles every 10 points.</a:t>
            </a:r>
          </a:p>
          <a:p>
            <a:r>
              <a:rPr lang="en-US" sz="1600" dirty="0" smtClean="0"/>
              <a:t>2.    Then, in the Fourier domain, The Fourier transform of (1), we get an inverse relation,</a:t>
            </a:r>
          </a:p>
          <a:p>
            <a:r>
              <a:rPr lang="en-US" sz="1600" dirty="0" smtClean="0"/>
              <a:t>       60 frequency points </a:t>
            </a:r>
            <a:r>
              <a:rPr lang="en-US" sz="1600" dirty="0"/>
              <a:t>with one of </a:t>
            </a:r>
            <a:r>
              <a:rPr lang="en-US" sz="1600" dirty="0" smtClean="0"/>
              <a:t>10 </a:t>
            </a:r>
            <a:r>
              <a:rPr lang="en-US" sz="1600" dirty="0"/>
              <a:t>combing bristles every </a:t>
            </a:r>
            <a:r>
              <a:rPr lang="en-US" sz="1600" dirty="0" smtClean="0"/>
              <a:t>6 </a:t>
            </a:r>
            <a:r>
              <a:rPr lang="en-US" sz="1600" dirty="0"/>
              <a:t>points</a:t>
            </a:r>
            <a:r>
              <a:rPr lang="en-US" sz="1600" dirty="0" smtClean="0"/>
              <a:t>.</a:t>
            </a:r>
          </a:p>
          <a:p>
            <a:pPr marL="342900" indent="-342900">
              <a:buAutoNum type="arabicPeriod" startAt="3"/>
            </a:pPr>
            <a:r>
              <a:rPr lang="en-US" sz="1600" dirty="0" smtClean="0"/>
              <a:t>And then, in the Cepstrum domain, The Fourier transform of (2), the outcome appears to reflect back </a:t>
            </a:r>
          </a:p>
          <a:p>
            <a:r>
              <a:rPr lang="en-US" sz="1600" dirty="0"/>
              <a:t> </a:t>
            </a:r>
            <a:r>
              <a:rPr lang="en-US" sz="1600" dirty="0" smtClean="0"/>
              <a:t>      to (1),  but these are known as Cepstral components, and they indicate the spacing between the </a:t>
            </a:r>
          </a:p>
          <a:p>
            <a:r>
              <a:rPr lang="en-US" sz="1600" dirty="0"/>
              <a:t> </a:t>
            </a:r>
            <a:r>
              <a:rPr lang="en-US" sz="1600" dirty="0" smtClean="0"/>
              <a:t>      samples on (1). In a sense, (3) is actually misleading although it is correct. Example 2 is better, in a way. </a:t>
            </a:r>
            <a:endParaRPr lang="en-US" sz="1600" dirty="0"/>
          </a:p>
          <a:p>
            <a:r>
              <a:rPr lang="en-US" sz="1600" dirty="0" smtClean="0"/>
              <a:t> </a:t>
            </a:r>
            <a:endParaRPr lang="en-US" sz="1600" dirty="0"/>
          </a:p>
        </p:txBody>
      </p:sp>
      <p:sp>
        <p:nvSpPr>
          <p:cNvPr id="6" name="TextBox 5"/>
          <p:cNvSpPr txBox="1"/>
          <p:nvPr/>
        </p:nvSpPr>
        <p:spPr>
          <a:xfrm>
            <a:off x="228600" y="129659"/>
            <a:ext cx="8268802" cy="369332"/>
          </a:xfrm>
          <a:prstGeom prst="rect">
            <a:avLst/>
          </a:prstGeom>
          <a:noFill/>
        </p:spPr>
        <p:txBody>
          <a:bodyPr wrap="none" rtlCol="0">
            <a:spAutoFit/>
          </a:bodyPr>
          <a:lstStyle/>
          <a:p>
            <a:r>
              <a:rPr lang="en-US" dirty="0" smtClean="0"/>
              <a:t>Example 1:  The basics of Cepstrum, but with a fabricated signal, NOT a physical  signal.</a:t>
            </a:r>
            <a:endParaRPr lang="en-US" dirty="0"/>
          </a:p>
        </p:txBody>
      </p:sp>
    </p:spTree>
    <p:extLst>
      <p:ext uri="{BB962C8B-B14F-4D97-AF65-F5344CB8AC3E}">
        <p14:creationId xmlns:p14="http://schemas.microsoft.com/office/powerpoint/2010/main" val="3870889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2254"/>
            <a:ext cx="9144000" cy="549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161925"/>
            <a:ext cx="8963864" cy="1107996"/>
          </a:xfrm>
          <a:prstGeom prst="rect">
            <a:avLst/>
          </a:prstGeom>
          <a:noFill/>
        </p:spPr>
        <p:txBody>
          <a:bodyPr wrap="none" rtlCol="0">
            <a:spAutoFit/>
          </a:bodyPr>
          <a:lstStyle/>
          <a:p>
            <a:r>
              <a:rPr lang="en-US" dirty="0" smtClean="0"/>
              <a:t>Example 2:  The basics of Cepstrum, but with a (real) physical signal. </a:t>
            </a:r>
          </a:p>
          <a:p>
            <a:r>
              <a:rPr lang="en-US" sz="1600" dirty="0" smtClean="0"/>
              <a:t>Yet, the obvious repetition could be taken as a repeated fabrication of a single base waveform, but it isn’t.</a:t>
            </a:r>
          </a:p>
          <a:p>
            <a:r>
              <a:rPr lang="en-US" sz="1600" dirty="0" smtClean="0"/>
              <a:t>The Fourier transform and the Cepstrum, as shown in the next slide, will not be overtly like</a:t>
            </a:r>
          </a:p>
          <a:p>
            <a:r>
              <a:rPr lang="en-US" sz="1600" dirty="0" smtClean="0"/>
              <a:t>the Combing function, but it is, in smaller pieces. Note the Dots.</a:t>
            </a:r>
            <a:endParaRPr lang="en-US" sz="1600" dirty="0"/>
          </a:p>
        </p:txBody>
      </p:sp>
      <p:pic>
        <p:nvPicPr>
          <p:cNvPr id="3" name="Do.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95800" y="1905000"/>
            <a:ext cx="487363" cy="487363"/>
          </a:xfrm>
          <a:prstGeom prst="rect">
            <a:avLst/>
          </a:prstGeom>
          <a:solidFill>
            <a:srgbClr val="00B050"/>
          </a:solidFill>
        </p:spPr>
      </p:pic>
    </p:spTree>
    <p:extLst>
      <p:ext uri="{BB962C8B-B14F-4D97-AF65-F5344CB8AC3E}">
        <p14:creationId xmlns:p14="http://schemas.microsoft.com/office/powerpoint/2010/main" val="23307038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2038"/>
            <a:ext cx="9143999" cy="530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8600"/>
            <a:ext cx="7988212" cy="1323439"/>
          </a:xfrm>
          <a:prstGeom prst="rect">
            <a:avLst/>
          </a:prstGeom>
          <a:noFill/>
        </p:spPr>
        <p:txBody>
          <a:bodyPr wrap="none" rtlCol="0">
            <a:spAutoFit/>
          </a:bodyPr>
          <a:lstStyle/>
          <a:p>
            <a:pPr marL="342900" indent="-342900">
              <a:buAutoNum type="arabicPeriod"/>
            </a:pPr>
            <a:r>
              <a:rPr lang="en-US" sz="1600" dirty="0" smtClean="0"/>
              <a:t>The waveform with 2350 points sampled.</a:t>
            </a:r>
          </a:p>
          <a:p>
            <a:pPr marL="342900" indent="-342900">
              <a:buAutoNum type="arabicPeriod"/>
            </a:pPr>
            <a:r>
              <a:rPr lang="en-US" sz="1600" dirty="0" smtClean="0"/>
              <a:t>The Fourier Transform of (1)</a:t>
            </a:r>
          </a:p>
          <a:p>
            <a:pPr marL="342900" indent="-342900">
              <a:buAutoNum type="arabicPeriod"/>
            </a:pPr>
            <a:r>
              <a:rPr lang="en-US" sz="1600" dirty="0" smtClean="0"/>
              <a:t>The Cepstrum domain of (1) or the Fourier Transform of (2).</a:t>
            </a:r>
          </a:p>
          <a:p>
            <a:r>
              <a:rPr lang="en-US" sz="1600" dirty="0" smtClean="0"/>
              <a:t>The combing in 2 and 3 is not spread across the plots, but it is in pieces, as shown in next slide</a:t>
            </a:r>
          </a:p>
          <a:p>
            <a:r>
              <a:rPr lang="en-US" sz="1600" dirty="0" smtClean="0"/>
              <a:t>As we zoom in on the Fourier </a:t>
            </a:r>
            <a:r>
              <a:rPr lang="en-US" sz="1600" dirty="0" err="1" smtClean="0"/>
              <a:t>tranform</a:t>
            </a:r>
            <a:r>
              <a:rPr lang="en-US" sz="1600" dirty="0" smtClean="0"/>
              <a:t> and the Cepstrum</a:t>
            </a:r>
            <a:endParaRPr lang="en-US" sz="1600" dirty="0"/>
          </a:p>
        </p:txBody>
      </p:sp>
    </p:spTree>
    <p:extLst>
      <p:ext uri="{BB962C8B-B14F-4D97-AF65-F5344CB8AC3E}">
        <p14:creationId xmlns:p14="http://schemas.microsoft.com/office/powerpoint/2010/main" val="3938868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409700"/>
            <a:ext cx="9140825" cy="5448300"/>
            <a:chOff x="0" y="1020763"/>
            <a:chExt cx="9140825" cy="5837237"/>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0763"/>
              <a:ext cx="9140825" cy="583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1600200" y="12192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362200" y="12192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048000" y="12192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10000" y="12192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95800" y="12192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57800" y="12192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943600" y="12192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05600" y="12192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391400" y="12192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077200" y="12192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228600" y="152400"/>
            <a:ext cx="8906413" cy="1169551"/>
          </a:xfrm>
          <a:prstGeom prst="rect">
            <a:avLst/>
          </a:prstGeom>
          <a:noFill/>
        </p:spPr>
        <p:txBody>
          <a:bodyPr wrap="none" rtlCol="0">
            <a:spAutoFit/>
          </a:bodyPr>
          <a:lstStyle/>
          <a:p>
            <a:pPr marL="342900" indent="-342900">
              <a:buAutoNum type="arabicPeriod"/>
            </a:pPr>
            <a:r>
              <a:rPr lang="en-US" sz="1400" dirty="0" smtClean="0"/>
              <a:t>The original signal with the 10 RED arrows indicating the starting point of a basic waveform spread across 2350 pts.</a:t>
            </a:r>
          </a:p>
          <a:p>
            <a:pPr marL="342900" indent="-342900">
              <a:buAutoNum type="arabicPeriod"/>
            </a:pPr>
            <a:r>
              <a:rPr lang="en-US" sz="1400" dirty="0" smtClean="0"/>
              <a:t>The Zoomed in Fourier Transform indicates there are indeed 10 cycles of a base waveform and  there is combing </a:t>
            </a:r>
          </a:p>
          <a:p>
            <a:r>
              <a:rPr lang="en-US" sz="1400" dirty="0"/>
              <a:t> </a:t>
            </a:r>
            <a:r>
              <a:rPr lang="en-US" sz="1400" dirty="0" smtClean="0"/>
              <a:t>        effect seen at 20, and ~30 and ~ 40.</a:t>
            </a:r>
          </a:p>
          <a:p>
            <a:r>
              <a:rPr lang="en-US" sz="1400" dirty="0" smtClean="0"/>
              <a:t>3.     The Zoomed in Cepstrum indicates various bumps but the comb bristles we are interested in will relate to</a:t>
            </a:r>
          </a:p>
          <a:p>
            <a:r>
              <a:rPr lang="en-US" sz="1400" dirty="0"/>
              <a:t> </a:t>
            </a:r>
            <a:r>
              <a:rPr lang="en-US" sz="1400" dirty="0" smtClean="0"/>
              <a:t>        the ratio 2350/10 == 235, and its first multiple of 470  as indicated. Return to previous slide to see fuller comb. </a:t>
            </a:r>
            <a:endParaRPr lang="en-US" sz="1400" dirty="0"/>
          </a:p>
        </p:txBody>
      </p:sp>
      <p:cxnSp>
        <p:nvCxnSpPr>
          <p:cNvPr id="16" name="Straight Arrow Connector 15"/>
          <p:cNvCxnSpPr/>
          <p:nvPr/>
        </p:nvCxnSpPr>
        <p:spPr>
          <a:xfrm flipH="1">
            <a:off x="4570412" y="5486400"/>
            <a:ext cx="306388"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381875" y="5600700"/>
            <a:ext cx="306388"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00600" y="5181600"/>
            <a:ext cx="535724" cy="369332"/>
          </a:xfrm>
          <a:prstGeom prst="rect">
            <a:avLst/>
          </a:prstGeom>
          <a:noFill/>
        </p:spPr>
        <p:txBody>
          <a:bodyPr wrap="none" rtlCol="0">
            <a:spAutoFit/>
          </a:bodyPr>
          <a:lstStyle/>
          <a:p>
            <a:r>
              <a:rPr lang="en-US" dirty="0" smtClean="0"/>
              <a:t>235</a:t>
            </a:r>
            <a:endParaRPr lang="en-US" dirty="0"/>
          </a:p>
        </p:txBody>
      </p:sp>
      <p:sp>
        <p:nvSpPr>
          <p:cNvPr id="19" name="TextBox 18"/>
          <p:cNvSpPr txBox="1"/>
          <p:nvPr/>
        </p:nvSpPr>
        <p:spPr>
          <a:xfrm>
            <a:off x="7620000" y="5334000"/>
            <a:ext cx="535724" cy="369332"/>
          </a:xfrm>
          <a:prstGeom prst="rect">
            <a:avLst/>
          </a:prstGeom>
          <a:noFill/>
        </p:spPr>
        <p:txBody>
          <a:bodyPr wrap="none" rtlCol="0">
            <a:spAutoFit/>
          </a:bodyPr>
          <a:lstStyle/>
          <a:p>
            <a:r>
              <a:rPr lang="en-US" dirty="0" smtClean="0"/>
              <a:t>470</a:t>
            </a:r>
            <a:endParaRPr lang="en-US" dirty="0"/>
          </a:p>
        </p:txBody>
      </p:sp>
    </p:spTree>
    <p:extLst>
      <p:ext uri="{BB962C8B-B14F-4D97-AF65-F5344CB8AC3E}">
        <p14:creationId xmlns:p14="http://schemas.microsoft.com/office/powerpoint/2010/main" val="1842155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3999"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0"/>
            <a:ext cx="9079601" cy="1077218"/>
          </a:xfrm>
          <a:prstGeom prst="rect">
            <a:avLst/>
          </a:prstGeom>
          <a:noFill/>
        </p:spPr>
        <p:txBody>
          <a:bodyPr wrap="none" rtlCol="0">
            <a:spAutoFit/>
          </a:bodyPr>
          <a:lstStyle/>
          <a:p>
            <a:r>
              <a:rPr lang="en-US" sz="1600" dirty="0" smtClean="0"/>
              <a:t>Tying Examples 1 and 2 together, we have (1) our waveform which exhibits a series of periodic base </a:t>
            </a:r>
          </a:p>
          <a:p>
            <a:r>
              <a:rPr lang="en-US" sz="1600" dirty="0" smtClean="0"/>
              <a:t>waveforms of size 235 samples found by using the Cepstrum. Some of the waveforms are overlaid in (2). </a:t>
            </a:r>
          </a:p>
          <a:p>
            <a:r>
              <a:rPr lang="en-US" sz="1600" b="1" i="1" dirty="0" smtClean="0"/>
              <a:t>THUS The waveform in (1) can be thought as a single base waveform in (2) being centrally placed on top </a:t>
            </a:r>
          </a:p>
          <a:p>
            <a:r>
              <a:rPr lang="en-US" sz="1600" b="1" i="1" dirty="0" smtClean="0"/>
              <a:t>of the combing bristles in (3) spaced 235 points apart.</a:t>
            </a:r>
            <a:endParaRPr lang="en-US" sz="1600" b="1" i="1" dirty="0"/>
          </a:p>
        </p:txBody>
      </p:sp>
      <p:cxnSp>
        <p:nvCxnSpPr>
          <p:cNvPr id="4" name="Straight Arrow Connector 3"/>
          <p:cNvCxnSpPr/>
          <p:nvPr/>
        </p:nvCxnSpPr>
        <p:spPr>
          <a:xfrm>
            <a:off x="1600200" y="3352800"/>
            <a:ext cx="76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905000" y="3352800"/>
            <a:ext cx="304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209800" y="3276600"/>
            <a:ext cx="838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743200" y="3200400"/>
            <a:ext cx="1066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2286000"/>
            <a:ext cx="359394" cy="369332"/>
          </a:xfrm>
          <a:prstGeom prst="rect">
            <a:avLst/>
          </a:prstGeom>
          <a:noFill/>
        </p:spPr>
        <p:txBody>
          <a:bodyPr wrap="none" rtlCol="0">
            <a:spAutoFit/>
          </a:bodyPr>
          <a:lstStyle/>
          <a:p>
            <a:r>
              <a:rPr lang="en-US" dirty="0" smtClean="0"/>
              <a:t>1.</a:t>
            </a:r>
            <a:endParaRPr lang="en-US" dirty="0"/>
          </a:p>
        </p:txBody>
      </p:sp>
      <p:sp>
        <p:nvSpPr>
          <p:cNvPr id="13" name="TextBox 12"/>
          <p:cNvSpPr txBox="1"/>
          <p:nvPr/>
        </p:nvSpPr>
        <p:spPr>
          <a:xfrm>
            <a:off x="3276600" y="3853934"/>
            <a:ext cx="359394" cy="369332"/>
          </a:xfrm>
          <a:prstGeom prst="rect">
            <a:avLst/>
          </a:prstGeom>
          <a:noFill/>
        </p:spPr>
        <p:txBody>
          <a:bodyPr wrap="none" rtlCol="0">
            <a:spAutoFit/>
          </a:bodyPr>
          <a:lstStyle/>
          <a:p>
            <a:r>
              <a:rPr lang="en-US" dirty="0"/>
              <a:t>3</a:t>
            </a:r>
            <a:r>
              <a:rPr lang="en-US" dirty="0" smtClean="0"/>
              <a:t>.</a:t>
            </a:r>
            <a:endParaRPr lang="en-US" dirty="0"/>
          </a:p>
        </p:txBody>
      </p:sp>
      <p:sp>
        <p:nvSpPr>
          <p:cNvPr id="14" name="TextBox 13"/>
          <p:cNvSpPr txBox="1"/>
          <p:nvPr/>
        </p:nvSpPr>
        <p:spPr>
          <a:xfrm>
            <a:off x="304800" y="4876800"/>
            <a:ext cx="359394"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235224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66900"/>
            <a:ext cx="63627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4038600" y="2530475"/>
            <a:ext cx="0" cy="3429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057400" y="4283075"/>
            <a:ext cx="403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715000" y="2797175"/>
            <a:ext cx="2209800" cy="14859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715000" y="4362450"/>
            <a:ext cx="2209800" cy="12160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86600" y="2345809"/>
            <a:ext cx="1873077" cy="369332"/>
          </a:xfrm>
          <a:prstGeom prst="rect">
            <a:avLst/>
          </a:prstGeom>
          <a:noFill/>
        </p:spPr>
        <p:txBody>
          <a:bodyPr wrap="none" rtlCol="0">
            <a:spAutoFit/>
          </a:bodyPr>
          <a:lstStyle/>
          <a:p>
            <a:r>
              <a:rPr lang="en-US" dirty="0" smtClean="0"/>
              <a:t>1</a:t>
            </a:r>
            <a:r>
              <a:rPr lang="en-US" baseline="30000" dirty="0" smtClean="0"/>
              <a:t>st</a:t>
            </a:r>
            <a:r>
              <a:rPr lang="en-US" dirty="0" smtClean="0"/>
              <a:t> point on x=axis</a:t>
            </a:r>
            <a:endParaRPr lang="en-US" dirty="0"/>
          </a:p>
        </p:txBody>
      </p:sp>
      <p:sp>
        <p:nvSpPr>
          <p:cNvPr id="12" name="TextBox 11"/>
          <p:cNvSpPr txBox="1"/>
          <p:nvPr/>
        </p:nvSpPr>
        <p:spPr>
          <a:xfrm>
            <a:off x="7162800" y="5650468"/>
            <a:ext cx="1496692" cy="646331"/>
          </a:xfrm>
          <a:prstGeom prst="rect">
            <a:avLst/>
          </a:prstGeom>
          <a:noFill/>
        </p:spPr>
        <p:txBody>
          <a:bodyPr wrap="none" rtlCol="0">
            <a:spAutoFit/>
          </a:bodyPr>
          <a:lstStyle/>
          <a:p>
            <a:r>
              <a:rPr lang="en-US" dirty="0" smtClean="0"/>
              <a:t>Last point just</a:t>
            </a:r>
          </a:p>
          <a:p>
            <a:r>
              <a:rPr lang="en-US" dirty="0" smtClean="0"/>
              <a:t>before x-axis</a:t>
            </a:r>
            <a:endParaRPr lang="en-US" dirty="0"/>
          </a:p>
        </p:txBody>
      </p:sp>
      <p:sp>
        <p:nvSpPr>
          <p:cNvPr id="14" name="TextBox 13"/>
          <p:cNvSpPr txBox="1"/>
          <p:nvPr/>
        </p:nvSpPr>
        <p:spPr>
          <a:xfrm>
            <a:off x="838200" y="131964"/>
            <a:ext cx="7289175" cy="1477328"/>
          </a:xfrm>
          <a:prstGeom prst="rect">
            <a:avLst/>
          </a:prstGeom>
          <a:noFill/>
        </p:spPr>
        <p:txBody>
          <a:bodyPr wrap="none" rtlCol="0">
            <a:spAutoFit/>
          </a:bodyPr>
          <a:lstStyle/>
          <a:p>
            <a:r>
              <a:rPr lang="en-US" dirty="0" smtClean="0"/>
              <a:t>It is key to know when to begin and stop a sequence.</a:t>
            </a:r>
          </a:p>
          <a:p>
            <a:r>
              <a:rPr lang="en-US" dirty="0" smtClean="0"/>
              <a:t>Here we have 100 discrete points, actually, separated in space.</a:t>
            </a:r>
          </a:p>
          <a:p>
            <a:r>
              <a:rPr lang="en-US" dirty="0" smtClean="0"/>
              <a:t>How close you want to get hose points simply is a matter of cost,</a:t>
            </a:r>
          </a:p>
          <a:p>
            <a:r>
              <a:rPr lang="en-US" dirty="0" smtClean="0"/>
              <a:t>And of practicality. In any event, no matter how close we can get the points,</a:t>
            </a:r>
          </a:p>
          <a:p>
            <a:r>
              <a:rPr lang="en-US" dirty="0" smtClean="0"/>
              <a:t>They will always be discrete and separated.</a:t>
            </a:r>
          </a:p>
        </p:txBody>
      </p:sp>
      <p:sp>
        <p:nvSpPr>
          <p:cNvPr id="15" name="TextBox 14"/>
          <p:cNvSpPr txBox="1"/>
          <p:nvPr/>
        </p:nvSpPr>
        <p:spPr>
          <a:xfrm>
            <a:off x="7010400" y="3647182"/>
            <a:ext cx="2100255" cy="1077218"/>
          </a:xfrm>
          <a:prstGeom prst="rect">
            <a:avLst/>
          </a:prstGeom>
          <a:noFill/>
        </p:spPr>
        <p:txBody>
          <a:bodyPr wrap="none" rtlCol="0">
            <a:spAutoFit/>
          </a:bodyPr>
          <a:lstStyle/>
          <a:p>
            <a:r>
              <a:rPr lang="en-US" sz="1600" dirty="0" smtClean="0"/>
              <a:t>We have pictured 100</a:t>
            </a:r>
          </a:p>
          <a:p>
            <a:r>
              <a:rPr lang="en-US" sz="1600" dirty="0" smtClean="0"/>
              <a:t>discrete points around </a:t>
            </a:r>
          </a:p>
          <a:p>
            <a:r>
              <a:rPr lang="en-US" sz="1600" dirty="0" smtClean="0"/>
              <a:t>the unit circle, </a:t>
            </a:r>
          </a:p>
          <a:p>
            <a:r>
              <a:rPr lang="en-US" sz="1600" dirty="0" smtClean="0"/>
              <a:t>Counter-clock-wise</a:t>
            </a:r>
            <a:endParaRPr lang="en-US" sz="1600" dirty="0"/>
          </a:p>
        </p:txBody>
      </p:sp>
    </p:spTree>
    <p:extLst>
      <p:ext uri="{BB962C8B-B14F-4D97-AF65-F5344CB8AC3E}">
        <p14:creationId xmlns:p14="http://schemas.microsoft.com/office/powerpoint/2010/main" val="308318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358" y="2590800"/>
            <a:ext cx="7772400" cy="407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5" y="838200"/>
            <a:ext cx="2390775" cy="187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533400" y="17526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19200" y="11430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38400" y="685800"/>
            <a:ext cx="6039282" cy="1200329"/>
          </a:xfrm>
          <a:prstGeom prst="rect">
            <a:avLst/>
          </a:prstGeom>
          <a:noFill/>
        </p:spPr>
        <p:txBody>
          <a:bodyPr wrap="none" rtlCol="0">
            <a:spAutoFit/>
          </a:bodyPr>
          <a:lstStyle/>
          <a:p>
            <a:r>
              <a:rPr lang="en-US" dirty="0" smtClean="0"/>
              <a:t>Peeling off ‘continuous looking’ (</a:t>
            </a:r>
            <a:r>
              <a:rPr lang="en-US" dirty="0" err="1" smtClean="0"/>
              <a:t>x,y</a:t>
            </a:r>
            <a:r>
              <a:rPr lang="en-US" dirty="0" smtClean="0"/>
              <a:t>) coordinates will form the </a:t>
            </a:r>
          </a:p>
          <a:p>
            <a:r>
              <a:rPr lang="en-US" dirty="0" smtClean="0"/>
              <a:t>‘continuous looking’</a:t>
            </a:r>
            <a:r>
              <a:rPr lang="en-US" b="1" dirty="0" smtClean="0">
                <a:solidFill>
                  <a:srgbClr val="002060"/>
                </a:solidFill>
              </a:rPr>
              <a:t> sine</a:t>
            </a:r>
            <a:r>
              <a:rPr lang="en-US" dirty="0" smtClean="0"/>
              <a:t> and </a:t>
            </a:r>
            <a:r>
              <a:rPr lang="en-US" b="1" dirty="0" smtClean="0">
                <a:solidFill>
                  <a:srgbClr val="FF0000"/>
                </a:solidFill>
              </a:rPr>
              <a:t>cosine</a:t>
            </a:r>
            <a:r>
              <a:rPr lang="en-US" dirty="0" smtClean="0"/>
              <a:t> curves.</a:t>
            </a:r>
          </a:p>
          <a:p>
            <a:r>
              <a:rPr lang="en-US" dirty="0" smtClean="0"/>
              <a:t>But we are not going to do that.</a:t>
            </a:r>
          </a:p>
          <a:p>
            <a:endParaRPr lang="en-US" dirty="0"/>
          </a:p>
        </p:txBody>
      </p:sp>
      <p:cxnSp>
        <p:nvCxnSpPr>
          <p:cNvPr id="11" name="Straight Arrow Connector 10"/>
          <p:cNvCxnSpPr/>
          <p:nvPr/>
        </p:nvCxnSpPr>
        <p:spPr>
          <a:xfrm flipV="1">
            <a:off x="1170702" y="2362200"/>
            <a:ext cx="226656"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60780" y="3200400"/>
            <a:ext cx="784510" cy="369332"/>
          </a:xfrm>
          <a:prstGeom prst="rect">
            <a:avLst/>
          </a:prstGeom>
          <a:noFill/>
        </p:spPr>
        <p:txBody>
          <a:bodyPr wrap="none" rtlCol="0">
            <a:spAutoFit/>
          </a:bodyPr>
          <a:lstStyle/>
          <a:p>
            <a:r>
              <a:rPr lang="en-US" dirty="0" smtClean="0"/>
              <a:t>(</a:t>
            </a:r>
            <a:r>
              <a:rPr lang="en-US" b="1" dirty="0" smtClean="0">
                <a:solidFill>
                  <a:srgbClr val="FF0000"/>
                </a:solidFill>
              </a:rPr>
              <a:t>x</a:t>
            </a:r>
            <a:r>
              <a:rPr lang="en-US" dirty="0" smtClean="0"/>
              <a:t>, </a:t>
            </a:r>
            <a:r>
              <a:rPr lang="en-US" b="1" dirty="0" smtClean="0">
                <a:solidFill>
                  <a:srgbClr val="0070C0"/>
                </a:solidFill>
              </a:rPr>
              <a:t>y</a:t>
            </a:r>
            <a:r>
              <a:rPr lang="en-US" dirty="0" smtClean="0"/>
              <a:t>)’s</a:t>
            </a:r>
            <a:endParaRPr lang="en-US" dirty="0"/>
          </a:p>
        </p:txBody>
      </p:sp>
      <p:cxnSp>
        <p:nvCxnSpPr>
          <p:cNvPr id="14" name="Straight Arrow Connector 13"/>
          <p:cNvCxnSpPr/>
          <p:nvPr/>
        </p:nvCxnSpPr>
        <p:spPr>
          <a:xfrm>
            <a:off x="1397358" y="3569732"/>
            <a:ext cx="1345842" cy="709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170702" y="3569732"/>
            <a:ext cx="3477498" cy="19166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98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30767"/>
            <a:ext cx="4343400" cy="325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66955"/>
            <a:ext cx="4648200" cy="388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29000" y="2590800"/>
            <a:ext cx="5334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86200" y="2819400"/>
            <a:ext cx="545662" cy="646331"/>
          </a:xfrm>
          <a:prstGeom prst="rect">
            <a:avLst/>
          </a:prstGeom>
          <a:noFill/>
        </p:spPr>
        <p:txBody>
          <a:bodyPr wrap="none" rtlCol="0">
            <a:spAutoFit/>
          </a:bodyPr>
          <a:lstStyle/>
          <a:p>
            <a:r>
              <a:rPr lang="en-US" dirty="0" smtClean="0"/>
              <a:t>(x,</a:t>
            </a:r>
          </a:p>
          <a:p>
            <a:r>
              <a:rPr lang="en-US" dirty="0" smtClean="0"/>
              <a:t> y)’s</a:t>
            </a:r>
            <a:endParaRPr lang="en-US" dirty="0"/>
          </a:p>
        </p:txBody>
      </p:sp>
      <p:cxnSp>
        <p:nvCxnSpPr>
          <p:cNvPr id="6" name="Straight Arrow Connector 5"/>
          <p:cNvCxnSpPr/>
          <p:nvPr/>
        </p:nvCxnSpPr>
        <p:spPr>
          <a:xfrm flipV="1">
            <a:off x="4267200" y="2971800"/>
            <a:ext cx="1219200" cy="571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1862" y="3409265"/>
            <a:ext cx="1206938" cy="553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152400"/>
            <a:ext cx="8738290" cy="1200329"/>
          </a:xfrm>
          <a:prstGeom prst="rect">
            <a:avLst/>
          </a:prstGeom>
          <a:noFill/>
        </p:spPr>
        <p:txBody>
          <a:bodyPr wrap="none" rtlCol="0">
            <a:spAutoFit/>
          </a:bodyPr>
          <a:lstStyle/>
          <a:p>
            <a:r>
              <a:rPr lang="en-US" dirty="0" smtClean="0"/>
              <a:t>Just emphasizing the discrete and separateness of a realistic sampling of something</a:t>
            </a:r>
          </a:p>
          <a:p>
            <a:r>
              <a:rPr lang="en-US" dirty="0" smtClean="0"/>
              <a:t>that we want to measure. Sometimes, what we want to measure appears continuous, like a</a:t>
            </a:r>
          </a:p>
          <a:p>
            <a:r>
              <a:rPr lang="en-US" dirty="0" smtClean="0"/>
              <a:t>Mercury temperature gauge, and sometimes, what we want to measure is something</a:t>
            </a:r>
          </a:p>
          <a:p>
            <a:r>
              <a:rPr lang="en-US" dirty="0" smtClean="0"/>
              <a:t>That is already discrete, like a reordering of the numbers 1 through 5, like {1, 4, 2, 5, 4}. </a:t>
            </a:r>
            <a:endParaRPr lang="en-US" dirty="0"/>
          </a:p>
        </p:txBody>
      </p:sp>
      <p:sp>
        <p:nvSpPr>
          <p:cNvPr id="11" name="TextBox 10"/>
          <p:cNvSpPr txBox="1"/>
          <p:nvPr/>
        </p:nvSpPr>
        <p:spPr>
          <a:xfrm>
            <a:off x="304800" y="5257800"/>
            <a:ext cx="8848961" cy="1477328"/>
          </a:xfrm>
          <a:prstGeom prst="rect">
            <a:avLst/>
          </a:prstGeom>
          <a:noFill/>
        </p:spPr>
        <p:txBody>
          <a:bodyPr wrap="none" rtlCol="0">
            <a:spAutoFit/>
          </a:bodyPr>
          <a:lstStyle/>
          <a:p>
            <a:r>
              <a:rPr lang="en-US" dirty="0" smtClean="0"/>
              <a:t>Here we are simply splitting the pairs of x, y coordinates into </a:t>
            </a:r>
          </a:p>
          <a:p>
            <a:r>
              <a:rPr lang="en-US" dirty="0" smtClean="0"/>
              <a:t>the first 30 x’s in RED, and the first 30 y’s in Blue, counter-clock-wise.</a:t>
            </a:r>
          </a:p>
          <a:p>
            <a:r>
              <a:rPr lang="en-US" dirty="0" smtClean="0"/>
              <a:t>The first coordinate on the graph to split, if we start on the x-axis, (</a:t>
            </a:r>
            <a:r>
              <a:rPr lang="en-US" b="1" dirty="0" smtClean="0">
                <a:solidFill>
                  <a:srgbClr val="00B050"/>
                </a:solidFill>
              </a:rPr>
              <a:t>green dot</a:t>
            </a:r>
            <a:r>
              <a:rPr lang="en-US" dirty="0" smtClean="0"/>
              <a:t>),</a:t>
            </a:r>
          </a:p>
          <a:p>
            <a:r>
              <a:rPr lang="en-US" dirty="0" smtClean="0"/>
              <a:t> is </a:t>
            </a:r>
            <a:r>
              <a:rPr lang="en-US" b="1" dirty="0" smtClean="0"/>
              <a:t>(1,0) </a:t>
            </a:r>
            <a:r>
              <a:rPr lang="en-US" dirty="0" smtClean="0"/>
              <a:t>which is split by sending </a:t>
            </a:r>
            <a:r>
              <a:rPr lang="en-US" dirty="0" smtClean="0">
                <a:solidFill>
                  <a:srgbClr val="FF0000"/>
                </a:solidFill>
              </a:rPr>
              <a:t>1 to the red discrete curve</a:t>
            </a:r>
            <a:r>
              <a:rPr lang="en-US" dirty="0" smtClean="0"/>
              <a:t>, and </a:t>
            </a:r>
            <a:r>
              <a:rPr lang="en-US" dirty="0" smtClean="0">
                <a:solidFill>
                  <a:srgbClr val="0070C0"/>
                </a:solidFill>
              </a:rPr>
              <a:t>0 to the blue discrete curve</a:t>
            </a:r>
            <a:r>
              <a:rPr lang="en-US" dirty="0" smtClean="0"/>
              <a:t>.</a:t>
            </a:r>
          </a:p>
          <a:p>
            <a:r>
              <a:rPr lang="en-US" dirty="0" smtClean="0"/>
              <a:t>For just about the remainder of this PPT, we will use the blue discrete curve.</a:t>
            </a:r>
            <a:endParaRPr lang="en-US" dirty="0"/>
          </a:p>
        </p:txBody>
      </p:sp>
      <p:cxnSp>
        <p:nvCxnSpPr>
          <p:cNvPr id="13" name="Straight Connector 12"/>
          <p:cNvCxnSpPr/>
          <p:nvPr/>
        </p:nvCxnSpPr>
        <p:spPr>
          <a:xfrm>
            <a:off x="1066800" y="3352800"/>
            <a:ext cx="289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0800" y="2030767"/>
            <a:ext cx="0" cy="2617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18048" y="2362200"/>
            <a:ext cx="444352" cy="1323439"/>
          </a:xfrm>
          <a:prstGeom prst="rect">
            <a:avLst/>
          </a:prstGeom>
          <a:noFill/>
        </p:spPr>
        <p:txBody>
          <a:bodyPr wrap="none" rtlCol="0">
            <a:spAutoFit/>
          </a:bodyPr>
          <a:lstStyle/>
          <a:p>
            <a:r>
              <a:rPr lang="en-US" sz="8000" dirty="0" smtClean="0">
                <a:solidFill>
                  <a:srgbClr val="00B050"/>
                </a:solidFill>
              </a:rPr>
              <a:t>.</a:t>
            </a:r>
            <a:endParaRPr lang="en-US" sz="8000" dirty="0">
              <a:solidFill>
                <a:srgbClr val="00B050"/>
              </a:solidFill>
            </a:endParaRPr>
          </a:p>
        </p:txBody>
      </p:sp>
    </p:spTree>
    <p:extLst>
      <p:ext uri="{BB962C8B-B14F-4D97-AF65-F5344CB8AC3E}">
        <p14:creationId xmlns:p14="http://schemas.microsoft.com/office/powerpoint/2010/main" val="78066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81000" y="977901"/>
            <a:ext cx="8610600" cy="5270499"/>
            <a:chOff x="533400" y="93551"/>
            <a:chExt cx="8610600" cy="5270499"/>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3551"/>
              <a:ext cx="5038725" cy="527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70945"/>
              <a:ext cx="3886200" cy="325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4800600" y="1981200"/>
              <a:ext cx="1066800" cy="2438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800600" y="3657600"/>
              <a:ext cx="1066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881352" y="17526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67400" y="346871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48200" y="4448577"/>
              <a:ext cx="152400" cy="152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33400" y="4495800"/>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flipV="1">
            <a:off x="4343400" y="3985475"/>
            <a:ext cx="1828800" cy="198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343400" y="2971800"/>
            <a:ext cx="1981200" cy="12122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800600" y="5485327"/>
            <a:ext cx="990600" cy="6106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91200" y="5867400"/>
            <a:ext cx="1081193" cy="369332"/>
          </a:xfrm>
          <a:prstGeom prst="rect">
            <a:avLst/>
          </a:prstGeom>
          <a:noFill/>
        </p:spPr>
        <p:txBody>
          <a:bodyPr wrap="none" rtlCol="0">
            <a:spAutoFit/>
          </a:bodyPr>
          <a:lstStyle/>
          <a:p>
            <a:r>
              <a:rPr lang="en-US" dirty="0" smtClean="0"/>
              <a:t>1</a:t>
            </a:r>
            <a:r>
              <a:rPr lang="en-US" baseline="30000" dirty="0" smtClean="0"/>
              <a:t>st</a:t>
            </a:r>
            <a:r>
              <a:rPr lang="en-US" dirty="0" smtClean="0"/>
              <a:t> </a:t>
            </a:r>
            <a:r>
              <a:rPr lang="en-US" dirty="0" err="1" smtClean="0"/>
              <a:t>pt</a:t>
            </a:r>
            <a:r>
              <a:rPr lang="en-US" dirty="0" smtClean="0"/>
              <a:t> pair</a:t>
            </a:r>
            <a:endParaRPr lang="en-US" dirty="0"/>
          </a:p>
        </p:txBody>
      </p:sp>
      <p:sp>
        <p:nvSpPr>
          <p:cNvPr id="27" name="Oval 26"/>
          <p:cNvSpPr/>
          <p:nvPr/>
        </p:nvSpPr>
        <p:spPr>
          <a:xfrm>
            <a:off x="4267200" y="4107825"/>
            <a:ext cx="152400" cy="152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936439" y="3733800"/>
            <a:ext cx="1102161" cy="369332"/>
          </a:xfrm>
          <a:prstGeom prst="rect">
            <a:avLst/>
          </a:prstGeom>
          <a:noFill/>
        </p:spPr>
        <p:txBody>
          <a:bodyPr wrap="none" rtlCol="0">
            <a:spAutoFit/>
          </a:bodyPr>
          <a:lstStyle/>
          <a:p>
            <a:r>
              <a:rPr lang="en-US" dirty="0" smtClean="0"/>
              <a:t>7</a:t>
            </a:r>
            <a:r>
              <a:rPr lang="en-US" baseline="30000" dirty="0" smtClean="0"/>
              <a:t>th</a:t>
            </a:r>
            <a:r>
              <a:rPr lang="en-US" dirty="0" smtClean="0"/>
              <a:t> </a:t>
            </a:r>
            <a:r>
              <a:rPr lang="en-US" dirty="0" err="1" smtClean="0"/>
              <a:t>pt</a:t>
            </a:r>
            <a:r>
              <a:rPr lang="en-US" dirty="0" smtClean="0"/>
              <a:t> pair</a:t>
            </a:r>
            <a:endParaRPr lang="en-US" dirty="0"/>
          </a:p>
        </p:txBody>
      </p:sp>
      <p:cxnSp>
        <p:nvCxnSpPr>
          <p:cNvPr id="30" name="Straight Arrow Connector 29"/>
          <p:cNvCxnSpPr>
            <a:stCxn id="28" idx="2"/>
          </p:cNvCxnSpPr>
          <p:nvPr/>
        </p:nvCxnSpPr>
        <p:spPr>
          <a:xfrm>
            <a:off x="3487520" y="4103132"/>
            <a:ext cx="766801"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0" name="TextBox 5119"/>
          <p:cNvSpPr txBox="1"/>
          <p:nvPr/>
        </p:nvSpPr>
        <p:spPr>
          <a:xfrm>
            <a:off x="2472983" y="348734"/>
            <a:ext cx="5213800" cy="646331"/>
          </a:xfrm>
          <a:prstGeom prst="rect">
            <a:avLst/>
          </a:prstGeom>
          <a:noFill/>
        </p:spPr>
        <p:txBody>
          <a:bodyPr wrap="none" rtlCol="0">
            <a:spAutoFit/>
          </a:bodyPr>
          <a:lstStyle/>
          <a:p>
            <a:r>
              <a:rPr lang="en-US" dirty="0" smtClean="0"/>
              <a:t>Just getting use to seeing discrete points</a:t>
            </a:r>
          </a:p>
          <a:p>
            <a:r>
              <a:rPr lang="en-US" dirty="0" smtClean="0"/>
              <a:t>Again, we will be focusing just on the </a:t>
            </a:r>
            <a:r>
              <a:rPr lang="en-US" dirty="0" smtClean="0">
                <a:solidFill>
                  <a:srgbClr val="002060"/>
                </a:solidFill>
              </a:rPr>
              <a:t>blue sine curve</a:t>
            </a:r>
            <a:endParaRPr lang="en-US" dirty="0">
              <a:solidFill>
                <a:srgbClr val="002060"/>
              </a:solidFill>
            </a:endParaRPr>
          </a:p>
        </p:txBody>
      </p:sp>
    </p:spTree>
    <p:extLst>
      <p:ext uri="{BB962C8B-B14F-4D97-AF65-F5344CB8AC3E}">
        <p14:creationId xmlns:p14="http://schemas.microsoft.com/office/powerpoint/2010/main" val="160156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049" y="845457"/>
            <a:ext cx="5324475" cy="22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13208"/>
            <a:ext cx="3962400" cy="303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387" y="3572200"/>
            <a:ext cx="4062413" cy="29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743200" y="1524000"/>
            <a:ext cx="381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72200" y="1680028"/>
            <a:ext cx="381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2438400" y="2289628"/>
            <a:ext cx="495300" cy="1977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362700" y="2438400"/>
            <a:ext cx="292893"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926068"/>
            <a:ext cx="4167187" cy="1323439"/>
          </a:xfrm>
          <a:prstGeom prst="rect">
            <a:avLst/>
          </a:prstGeom>
          <a:noFill/>
        </p:spPr>
        <p:txBody>
          <a:bodyPr wrap="square" rtlCol="0">
            <a:spAutoFit/>
          </a:bodyPr>
          <a:lstStyle/>
          <a:p>
            <a:r>
              <a:rPr lang="en-US" sz="1600" dirty="0" smtClean="0"/>
              <a:t>The first few starting</a:t>
            </a:r>
          </a:p>
          <a:p>
            <a:r>
              <a:rPr lang="en-US" sz="1600" dirty="0" smtClean="0"/>
              <a:t>Sine curve points,</a:t>
            </a:r>
          </a:p>
          <a:p>
            <a:r>
              <a:rPr lang="en-US" sz="1600" dirty="0" smtClean="0"/>
              <a:t>magnified at the </a:t>
            </a:r>
          </a:p>
          <a:p>
            <a:r>
              <a:rPr lang="en-US" sz="1600" b="1" dirty="0" smtClean="0"/>
              <a:t>Beginning</a:t>
            </a:r>
            <a:r>
              <a:rPr lang="en-US" sz="1600" dirty="0" smtClean="0"/>
              <a:t> point</a:t>
            </a:r>
          </a:p>
          <a:p>
            <a:r>
              <a:rPr lang="en-US" sz="1600" b="1" dirty="0" smtClean="0"/>
              <a:t>AT ZERO </a:t>
            </a:r>
            <a:endParaRPr lang="en-US" sz="1600" b="1" dirty="0"/>
          </a:p>
        </p:txBody>
      </p:sp>
      <p:sp>
        <p:nvSpPr>
          <p:cNvPr id="9" name="Rectangle 8"/>
          <p:cNvSpPr/>
          <p:nvPr/>
        </p:nvSpPr>
        <p:spPr>
          <a:xfrm>
            <a:off x="7315200" y="914400"/>
            <a:ext cx="2667000" cy="1169551"/>
          </a:xfrm>
          <a:prstGeom prst="rect">
            <a:avLst/>
          </a:prstGeom>
        </p:spPr>
        <p:txBody>
          <a:bodyPr wrap="square">
            <a:spAutoFit/>
          </a:bodyPr>
          <a:lstStyle/>
          <a:p>
            <a:r>
              <a:rPr lang="en-US" sz="1400" dirty="0"/>
              <a:t>The </a:t>
            </a:r>
            <a:r>
              <a:rPr lang="en-US" sz="1400" dirty="0" smtClean="0"/>
              <a:t>last </a:t>
            </a:r>
            <a:r>
              <a:rPr lang="en-US" sz="1400" dirty="0"/>
              <a:t>few starting</a:t>
            </a:r>
          </a:p>
          <a:p>
            <a:r>
              <a:rPr lang="en-US" sz="1400" dirty="0"/>
              <a:t>Sine curve points,</a:t>
            </a:r>
          </a:p>
          <a:p>
            <a:r>
              <a:rPr lang="en-US" sz="1400" dirty="0"/>
              <a:t>Magnified </a:t>
            </a:r>
            <a:r>
              <a:rPr lang="en-US" sz="1400" dirty="0" smtClean="0"/>
              <a:t>at the </a:t>
            </a:r>
          </a:p>
          <a:p>
            <a:r>
              <a:rPr lang="en-US" sz="1400" b="1" dirty="0" smtClean="0"/>
              <a:t>ending</a:t>
            </a:r>
            <a:r>
              <a:rPr lang="en-US" sz="1400" dirty="0" smtClean="0"/>
              <a:t> </a:t>
            </a:r>
            <a:r>
              <a:rPr lang="en-US" sz="1400" dirty="0" err="1" smtClean="0"/>
              <a:t>pt</a:t>
            </a:r>
            <a:r>
              <a:rPr lang="en-US" sz="1400" dirty="0" smtClean="0"/>
              <a:t>, just</a:t>
            </a:r>
            <a:endParaRPr lang="en-US" sz="1400" dirty="0"/>
          </a:p>
          <a:p>
            <a:r>
              <a:rPr lang="en-US" sz="1400" b="1" dirty="0" smtClean="0"/>
              <a:t>BEFORE </a:t>
            </a:r>
            <a:r>
              <a:rPr lang="en-US" sz="1400" b="1" dirty="0"/>
              <a:t>ZERO </a:t>
            </a:r>
          </a:p>
        </p:txBody>
      </p:sp>
      <p:sp>
        <p:nvSpPr>
          <p:cNvPr id="10" name="TextBox 9"/>
          <p:cNvSpPr txBox="1"/>
          <p:nvPr/>
        </p:nvSpPr>
        <p:spPr>
          <a:xfrm>
            <a:off x="2284564" y="196334"/>
            <a:ext cx="5376665" cy="646331"/>
          </a:xfrm>
          <a:prstGeom prst="rect">
            <a:avLst/>
          </a:prstGeom>
          <a:noFill/>
        </p:spPr>
        <p:txBody>
          <a:bodyPr wrap="none" rtlCol="0">
            <a:spAutoFit/>
          </a:bodyPr>
          <a:lstStyle/>
          <a:p>
            <a:r>
              <a:rPr lang="en-US" dirty="0" smtClean="0"/>
              <a:t>The period does not end at the starting point,</a:t>
            </a:r>
          </a:p>
          <a:p>
            <a:r>
              <a:rPr lang="en-US" dirty="0" smtClean="0"/>
              <a:t>Unfortunately, like I use to draw willy-nilly in Math class</a:t>
            </a:r>
            <a:endParaRPr lang="en-US" dirty="0"/>
          </a:p>
        </p:txBody>
      </p:sp>
    </p:spTree>
    <p:extLst>
      <p:ext uri="{BB962C8B-B14F-4D97-AF65-F5344CB8AC3E}">
        <p14:creationId xmlns:p14="http://schemas.microsoft.com/office/powerpoint/2010/main" val="361089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905001"/>
            <a:ext cx="80867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381000"/>
            <a:ext cx="6928179" cy="923330"/>
          </a:xfrm>
          <a:prstGeom prst="rect">
            <a:avLst/>
          </a:prstGeom>
          <a:noFill/>
        </p:spPr>
        <p:txBody>
          <a:bodyPr wrap="none" rtlCol="0">
            <a:spAutoFit/>
          </a:bodyPr>
          <a:lstStyle/>
          <a:p>
            <a:r>
              <a:rPr lang="en-US" dirty="0" smtClean="0"/>
              <a:t>Three sets of sine waves with their start stops accentuated.</a:t>
            </a:r>
          </a:p>
          <a:p>
            <a:r>
              <a:rPr lang="en-US" dirty="0" smtClean="0"/>
              <a:t>The points are real, the continuous looking colored lines draw</a:t>
            </a:r>
          </a:p>
          <a:p>
            <a:r>
              <a:rPr lang="en-US" dirty="0" smtClean="0"/>
              <a:t>through them, are not. They are inserted to actually emphasize the dots.</a:t>
            </a:r>
            <a:endParaRPr lang="en-US" dirty="0"/>
          </a:p>
        </p:txBody>
      </p:sp>
    </p:spTree>
    <p:extLst>
      <p:ext uri="{BB962C8B-B14F-4D97-AF65-F5344CB8AC3E}">
        <p14:creationId xmlns:p14="http://schemas.microsoft.com/office/powerpoint/2010/main" val="419613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0" y="228600"/>
            <a:ext cx="6331670" cy="646331"/>
          </a:xfrm>
          <a:prstGeom prst="rect">
            <a:avLst/>
          </a:prstGeom>
          <a:noFill/>
        </p:spPr>
        <p:txBody>
          <a:bodyPr wrap="none" rtlCol="0">
            <a:spAutoFit/>
          </a:bodyPr>
          <a:lstStyle/>
          <a:p>
            <a:r>
              <a:rPr lang="en-US" dirty="0" smtClean="0"/>
              <a:t>Sine curves, as we will use them, have to be exactly periodic, and,</a:t>
            </a:r>
          </a:p>
          <a:p>
            <a:r>
              <a:rPr lang="en-US" dirty="0" smtClean="0"/>
              <a:t>Only 1 of 4 of the sinusoid looking curves is exact:</a:t>
            </a:r>
            <a:endParaRPr lang="en-US" dirty="0"/>
          </a:p>
        </p:txBody>
      </p:sp>
      <p:sp>
        <p:nvSpPr>
          <p:cNvPr id="3" name="TextBox 2"/>
          <p:cNvSpPr txBox="1"/>
          <p:nvPr/>
        </p:nvSpPr>
        <p:spPr>
          <a:xfrm>
            <a:off x="8382000" y="1295400"/>
            <a:ext cx="541367" cy="738664"/>
          </a:xfrm>
          <a:prstGeom prst="rect">
            <a:avLst/>
          </a:prstGeom>
          <a:noFill/>
        </p:spPr>
        <p:txBody>
          <a:bodyPr wrap="none" rtlCol="0">
            <a:spAutoFit/>
          </a:bodyPr>
          <a:lstStyle/>
          <a:p>
            <a:pPr algn="ctr"/>
            <a:r>
              <a:rPr lang="en-US" sz="1400" dirty="0" smtClean="0"/>
              <a:t>5 pts</a:t>
            </a:r>
          </a:p>
          <a:p>
            <a:pPr algn="ctr"/>
            <a:r>
              <a:rPr lang="en-US" sz="1400" dirty="0" smtClean="0"/>
              <a:t>too</a:t>
            </a:r>
          </a:p>
          <a:p>
            <a:pPr algn="ctr"/>
            <a:r>
              <a:rPr lang="en-US" sz="1400" dirty="0" smtClean="0"/>
              <a:t>long</a:t>
            </a:r>
            <a:endParaRPr lang="en-US" sz="1400" dirty="0"/>
          </a:p>
        </p:txBody>
      </p:sp>
      <p:sp>
        <p:nvSpPr>
          <p:cNvPr id="6" name="TextBox 5"/>
          <p:cNvSpPr txBox="1"/>
          <p:nvPr/>
        </p:nvSpPr>
        <p:spPr>
          <a:xfrm>
            <a:off x="8285764" y="3886200"/>
            <a:ext cx="666464" cy="954107"/>
          </a:xfrm>
          <a:prstGeom prst="rect">
            <a:avLst/>
          </a:prstGeom>
          <a:noFill/>
        </p:spPr>
        <p:txBody>
          <a:bodyPr wrap="none" rtlCol="0">
            <a:spAutoFit/>
          </a:bodyPr>
          <a:lstStyle/>
          <a:p>
            <a:pPr algn="ctr"/>
            <a:r>
              <a:rPr lang="en-US" sz="1400" dirty="0" smtClean="0"/>
              <a:t>1 </a:t>
            </a:r>
            <a:r>
              <a:rPr lang="en-US" sz="1400" dirty="0" err="1" smtClean="0"/>
              <a:t>pt</a:t>
            </a:r>
            <a:endParaRPr lang="en-US" sz="1400" dirty="0" smtClean="0"/>
          </a:p>
          <a:p>
            <a:pPr algn="ctr"/>
            <a:r>
              <a:rPr lang="en-US" sz="1400" dirty="0" smtClean="0"/>
              <a:t>too</a:t>
            </a:r>
          </a:p>
          <a:p>
            <a:pPr algn="ctr"/>
            <a:r>
              <a:rPr lang="en-US" sz="1400" dirty="0" smtClean="0"/>
              <a:t>Long</a:t>
            </a:r>
          </a:p>
          <a:p>
            <a:pPr algn="ctr"/>
            <a:r>
              <a:rPr lang="en-US" sz="1400" dirty="0" smtClean="0"/>
              <a:t>(sorry)</a:t>
            </a:r>
            <a:endParaRPr lang="en-US" sz="1400" dirty="0"/>
          </a:p>
        </p:txBody>
      </p:sp>
      <p:sp>
        <p:nvSpPr>
          <p:cNvPr id="7" name="TextBox 6"/>
          <p:cNvSpPr txBox="1"/>
          <p:nvPr/>
        </p:nvSpPr>
        <p:spPr>
          <a:xfrm>
            <a:off x="8431727" y="2590800"/>
            <a:ext cx="567784" cy="738664"/>
          </a:xfrm>
          <a:prstGeom prst="rect">
            <a:avLst/>
          </a:prstGeom>
          <a:noFill/>
        </p:spPr>
        <p:txBody>
          <a:bodyPr wrap="none" rtlCol="0">
            <a:spAutoFit/>
          </a:bodyPr>
          <a:lstStyle/>
          <a:p>
            <a:pPr algn="ctr"/>
            <a:r>
              <a:rPr lang="en-US" sz="1400" dirty="0" smtClean="0"/>
              <a:t>4 pts</a:t>
            </a:r>
          </a:p>
          <a:p>
            <a:pPr algn="ctr"/>
            <a:r>
              <a:rPr lang="en-US" sz="1400" dirty="0"/>
              <a:t>t</a:t>
            </a:r>
            <a:r>
              <a:rPr lang="en-US" sz="1400" dirty="0" smtClean="0"/>
              <a:t>oo</a:t>
            </a:r>
          </a:p>
          <a:p>
            <a:pPr algn="ctr"/>
            <a:r>
              <a:rPr lang="en-US" sz="1400" dirty="0" smtClean="0"/>
              <a:t>short</a:t>
            </a:r>
            <a:endParaRPr lang="en-US" sz="1400" dirty="0"/>
          </a:p>
        </p:txBody>
      </p:sp>
      <p:sp>
        <p:nvSpPr>
          <p:cNvPr id="4" name="TextBox 3"/>
          <p:cNvSpPr txBox="1"/>
          <p:nvPr/>
        </p:nvSpPr>
        <p:spPr>
          <a:xfrm>
            <a:off x="8305800" y="5204936"/>
            <a:ext cx="875111" cy="1384995"/>
          </a:xfrm>
          <a:prstGeom prst="rect">
            <a:avLst/>
          </a:prstGeom>
          <a:noFill/>
        </p:spPr>
        <p:txBody>
          <a:bodyPr wrap="none" rtlCol="0">
            <a:spAutoFit/>
          </a:bodyPr>
          <a:lstStyle/>
          <a:p>
            <a:r>
              <a:rPr lang="en-US" sz="1400" dirty="0" smtClean="0"/>
              <a:t>Just </a:t>
            </a:r>
          </a:p>
          <a:p>
            <a:r>
              <a:rPr lang="en-US" sz="1400" dirty="0" smtClean="0"/>
              <a:t>Right</a:t>
            </a:r>
          </a:p>
          <a:p>
            <a:r>
              <a:rPr lang="en-US" sz="1400" dirty="0" smtClean="0"/>
              <a:t>(by being</a:t>
            </a:r>
          </a:p>
          <a:p>
            <a:r>
              <a:rPr lang="en-US" sz="1400" dirty="0" smtClean="0"/>
              <a:t>just right </a:t>
            </a:r>
          </a:p>
          <a:p>
            <a:r>
              <a:rPr lang="en-US" sz="1400" dirty="0" smtClean="0"/>
              <a:t>below </a:t>
            </a:r>
          </a:p>
          <a:p>
            <a:r>
              <a:rPr lang="en-US" sz="1400" dirty="0" smtClean="0"/>
              <a:t>the zero)</a:t>
            </a:r>
            <a:endParaRPr lang="en-US" sz="1400" dirty="0"/>
          </a:p>
        </p:txBody>
      </p:sp>
    </p:spTree>
    <p:extLst>
      <p:ext uri="{BB962C8B-B14F-4D97-AF65-F5344CB8AC3E}">
        <p14:creationId xmlns:p14="http://schemas.microsoft.com/office/powerpoint/2010/main" val="1058004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1517</Words>
  <Application>Microsoft Office PowerPoint</Application>
  <PresentationFormat>On-screen Show (4:3)</PresentationFormat>
  <Paragraphs>150</Paragraphs>
  <Slides>29</Slides>
  <Notes>0</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51</cp:revision>
  <dcterms:created xsi:type="dcterms:W3CDTF">2016-08-10T01:24:46Z</dcterms:created>
  <dcterms:modified xsi:type="dcterms:W3CDTF">2016-09-19T03:21:23Z</dcterms:modified>
</cp:coreProperties>
</file>