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38" r:id="rId3"/>
    <p:sldId id="275" r:id="rId4"/>
    <p:sldId id="290" r:id="rId5"/>
    <p:sldId id="272" r:id="rId6"/>
    <p:sldId id="273" r:id="rId7"/>
    <p:sldId id="293" r:id="rId8"/>
    <p:sldId id="318" r:id="rId9"/>
    <p:sldId id="317" r:id="rId10"/>
    <p:sldId id="320" r:id="rId11"/>
    <p:sldId id="340" r:id="rId12"/>
    <p:sldId id="341" r:id="rId13"/>
    <p:sldId id="319" r:id="rId14"/>
    <p:sldId id="324" r:id="rId15"/>
    <p:sldId id="352" r:id="rId16"/>
    <p:sldId id="294" r:id="rId17"/>
    <p:sldId id="281" r:id="rId18"/>
    <p:sldId id="346" r:id="rId19"/>
    <p:sldId id="326" r:id="rId20"/>
    <p:sldId id="353" r:id="rId21"/>
    <p:sldId id="354" r:id="rId22"/>
    <p:sldId id="355" r:id="rId23"/>
    <p:sldId id="35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0"/>
    <a:srgbClr val="003399"/>
    <a:srgbClr val="000000"/>
    <a:srgbClr val="FFFFFF"/>
    <a:srgbClr val="660066"/>
    <a:srgbClr val="001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550" autoAdjust="0"/>
    <p:restoredTop sz="94595" autoAdjust="0"/>
  </p:normalViewPr>
  <p:slideViewPr>
    <p:cSldViewPr>
      <p:cViewPr>
        <p:scale>
          <a:sx n="90" d="100"/>
          <a:sy n="90" d="100"/>
        </p:scale>
        <p:origin x="-1090"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val>
            <c:numRef>
              <c:f>Sheet1!$A$1:$A$5</c:f>
              <c:numCache>
                <c:formatCode>General</c:formatCode>
                <c:ptCount val="5"/>
                <c:pt idx="0">
                  <c:v>35</c:v>
                </c:pt>
                <c:pt idx="1">
                  <c:v>25</c:v>
                </c:pt>
                <c:pt idx="2">
                  <c:v>5</c:v>
                </c:pt>
                <c:pt idx="3">
                  <c:v>15</c:v>
                </c:pt>
                <c:pt idx="4">
                  <c:v>20</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FC7F9-5AA9-4579-8967-810D0D12DD8C}" type="datetimeFigureOut">
              <a:rPr lang="en-US" smtClean="0"/>
              <a:t>9/18/2016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72A042-27E7-4034-AF33-5CCA5E454DC2}" type="slidenum">
              <a:rPr lang="en-US" smtClean="0"/>
              <a:t>‹#›</a:t>
            </a:fld>
            <a:endParaRPr lang="en-US"/>
          </a:p>
        </p:txBody>
      </p:sp>
    </p:spTree>
    <p:extLst>
      <p:ext uri="{BB962C8B-B14F-4D97-AF65-F5344CB8AC3E}">
        <p14:creationId xmlns:p14="http://schemas.microsoft.com/office/powerpoint/2010/main" val="119059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72A042-27E7-4034-AF33-5CCA5E454DC2}" type="slidenum">
              <a:rPr lang="en-US" smtClean="0"/>
              <a:t>4</a:t>
            </a:fld>
            <a:endParaRPr lang="en-US"/>
          </a:p>
        </p:txBody>
      </p:sp>
    </p:spTree>
    <p:extLst>
      <p:ext uri="{BB962C8B-B14F-4D97-AF65-F5344CB8AC3E}">
        <p14:creationId xmlns:p14="http://schemas.microsoft.com/office/powerpoint/2010/main" val="260693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beginning to a solution. An oil company worked</a:t>
            </a:r>
            <a:r>
              <a:rPr lang="en-US" baseline="0" dirty="0" smtClean="0"/>
              <a:t> with the US Government and a group of educational institutions in what was called the LADC experiment. The project involved recording ambient noise in the Gulf of Mexico in the context of seismic surveying (blasting underwater) and its effect on ocean life.</a:t>
            </a:r>
          </a:p>
          <a:p>
            <a:r>
              <a:rPr lang="en-US" baseline="0" dirty="0" smtClean="0"/>
              <a:t>The bottom rectangular blue plot represents a left to right 24 hour block of sound pressure recorded on a sonobuoy. Is this Big Data? Yes!. The buoy recorded 12,000 pressure points per second, for 24 hours. Each point required two bytes of memory to store the pressure and meta-data. That equates, roughly, to 1 Gb of stored memory. Now in fact, there were actually three buoys recording at that rate, but for 30 days. Certainly, it would be difficult to listen to the whole sound recording. To look at the raw data meant looking at the blue rectangle. Rather than blindly reaching into the data set to start the analysis that would answer business directives, a series of specialized signal processing compression techniques were used to engineer a better visualization. Those results are shown in the rectangle above the blue one. The new rectangle appears with a series of contrasting vertical strips and blocks of colors.  These strips and blocks were then partitioned into five groups. The five groups were presented in a pie chart to the BD/BI team. Now the horizontal line segments that separate the business side from the technology side represents an artificial, but somewhat real, division between the two groups. However, when the pie chart was handed over, there were relevant accompanying tag lines such as: stormy weather, ships passing, calm weather, pre-deployment, and seismic exploring. It began dialogue between business and technology; which partition(s) of the Giga-Bite pie offer the best ROI.</a:t>
            </a:r>
            <a:endParaRPr lang="en-US" dirty="0"/>
          </a:p>
        </p:txBody>
      </p:sp>
      <p:sp>
        <p:nvSpPr>
          <p:cNvPr id="4" name="Slide Number Placeholder 3"/>
          <p:cNvSpPr>
            <a:spLocks noGrp="1"/>
          </p:cNvSpPr>
          <p:nvPr>
            <p:ph type="sldNum" sz="quarter" idx="10"/>
          </p:nvPr>
        </p:nvSpPr>
        <p:spPr/>
        <p:txBody>
          <a:bodyPr/>
          <a:lstStyle/>
          <a:p>
            <a:fld id="{543B2CA8-5E3B-46FC-8567-38EE02532CF3}" type="slidenum">
              <a:rPr lang="en-US" smtClean="0"/>
              <a:t>6</a:t>
            </a:fld>
            <a:endParaRPr lang="en-US"/>
          </a:p>
        </p:txBody>
      </p:sp>
    </p:spTree>
    <p:extLst>
      <p:ext uri="{BB962C8B-B14F-4D97-AF65-F5344CB8AC3E}">
        <p14:creationId xmlns:p14="http://schemas.microsoft.com/office/powerpoint/2010/main" val="43283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72A042-27E7-4034-AF33-5CCA5E454DC2}" type="slidenum">
              <a:rPr lang="en-US" smtClean="0"/>
              <a:t>12</a:t>
            </a:fld>
            <a:endParaRPr lang="en-US"/>
          </a:p>
        </p:txBody>
      </p:sp>
    </p:spTree>
    <p:extLst>
      <p:ext uri="{BB962C8B-B14F-4D97-AF65-F5344CB8AC3E}">
        <p14:creationId xmlns:p14="http://schemas.microsoft.com/office/powerpoint/2010/main" val="43676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Image plot of path loss for sea state 3. </a:t>
            </a:r>
          </a:p>
          <a:p>
            <a:r>
              <a:rPr lang="en-US" altLang="en-US" smtClean="0">
                <a:latin typeface="Arial" charset="0"/>
                <a:ea typeface="ＭＳ Ｐゴシック" pitchFamily="34" charset="-128"/>
              </a:rPr>
              <a:t>This is another view of the two previous slides, </a:t>
            </a:r>
          </a:p>
          <a:p>
            <a:r>
              <a:rPr lang="en-US" altLang="en-US" smtClean="0">
                <a:latin typeface="Arial" charset="0"/>
                <a:ea typeface="ＭＳ Ｐゴシック" pitchFamily="34" charset="-128"/>
              </a:rPr>
              <a:t>The colorbar indicates path loss.</a:t>
            </a:r>
          </a:p>
          <a:p>
            <a:r>
              <a:rPr lang="en-US" altLang="en-US" smtClean="0">
                <a:latin typeface="Arial" charset="0"/>
                <a:ea typeface="ＭＳ Ｐゴシック" pitchFamily="34" charset="-128"/>
              </a:rPr>
              <a:t>The axis show 3-30 MHz, 0 through 300 nautical miles, and 20-160 dB path loss.</a:t>
            </a:r>
          </a:p>
          <a:p>
            <a:r>
              <a:rPr lang="en-US" altLang="en-US" smtClean="0">
                <a:latin typeface="Arial" charset="0"/>
                <a:ea typeface="ＭＳ Ｐゴシック" pitchFamily="34" charset="-128"/>
              </a:rPr>
              <a:t>We plotted two individual plots and show where they project onto the 3-D plot to give better clarity to the 3-D picture.</a:t>
            </a:r>
          </a:p>
          <a:p>
            <a:endParaRPr lang="en-US" altLang="en-US" smtClean="0">
              <a:latin typeface="Arial" charset="0"/>
              <a:ea typeface="ＭＳ Ｐゴシック" pitchFamily="34" charset="-128"/>
            </a:endParaRPr>
          </a:p>
          <a:p>
            <a:r>
              <a:rPr lang="en-US" altLang="en-US" smtClean="0">
                <a:latin typeface="Arial" charset="0"/>
                <a:ea typeface="ＭＳ Ｐゴシック" pitchFamily="34" charset="-128"/>
              </a:rPr>
              <a:t>Clearly, there is a trough around 5 MHz. </a:t>
            </a:r>
          </a:p>
          <a:p>
            <a:r>
              <a:rPr lang="en-US" altLang="en-US" smtClean="0">
                <a:latin typeface="Arial" charset="0"/>
                <a:ea typeface="ＭＳ Ｐゴシック" pitchFamily="34" charset="-128"/>
              </a:rPr>
              <a:t>This report corresponds to CCIR report 322 which includes noise from atmoshperic, man-made, and thermal sources.</a:t>
            </a:r>
          </a:p>
          <a:p>
            <a:endParaRPr lang="en-US" altLang="en-US" smtClean="0">
              <a:latin typeface="Arial" charset="0"/>
              <a:ea typeface="ＭＳ Ｐゴシック" pitchFamily="34" charset="-128"/>
            </a:endParaRPr>
          </a:p>
          <a:p>
            <a:r>
              <a:rPr lang="en-US" altLang="en-US" smtClean="0">
                <a:latin typeface="Arial" charset="0"/>
                <a:ea typeface="ＭＳ Ｐゴシック" pitchFamily="34" charset="-128"/>
              </a:rPr>
              <a:t>Receiver Threshold is bounded by (VTRPE path loss + Receiver Noise + Eb/No)</a:t>
            </a:r>
          </a:p>
          <a:p>
            <a:r>
              <a:rPr lang="en-US" altLang="en-US" smtClean="0">
                <a:latin typeface="Arial" charset="0"/>
                <a:ea typeface="ＭＳ Ｐゴシック" pitchFamily="34" charset="-128"/>
              </a:rPr>
              <a:t>The red merely relates to the upper limits to the path loss</a:t>
            </a:r>
          </a:p>
        </p:txBody>
      </p:sp>
    </p:spTree>
    <p:extLst>
      <p:ext uri="{BB962C8B-B14F-4D97-AF65-F5344CB8AC3E}">
        <p14:creationId xmlns:p14="http://schemas.microsoft.com/office/powerpoint/2010/main" val="38154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E6EB05-57AE-4D4F-8475-D2C0E14724A9}" type="datetimeFigureOut">
              <a:rPr lang="en-US" smtClean="0"/>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E8BAE-6A7C-476D-A584-105C18142A05}" type="slidenum">
              <a:rPr lang="en-US" smtClean="0"/>
              <a:t>‹#›</a:t>
            </a:fld>
            <a:endParaRPr lang="en-US"/>
          </a:p>
        </p:txBody>
      </p:sp>
    </p:spTree>
    <p:extLst>
      <p:ext uri="{BB962C8B-B14F-4D97-AF65-F5344CB8AC3E}">
        <p14:creationId xmlns:p14="http://schemas.microsoft.com/office/powerpoint/2010/main" val="377271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6EB05-57AE-4D4F-8475-D2C0E14724A9}" type="datetimeFigureOut">
              <a:rPr lang="en-US" smtClean="0"/>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E8BAE-6A7C-476D-A584-105C18142A05}" type="slidenum">
              <a:rPr lang="en-US" smtClean="0"/>
              <a:t>‹#›</a:t>
            </a:fld>
            <a:endParaRPr lang="en-US"/>
          </a:p>
        </p:txBody>
      </p:sp>
    </p:spTree>
    <p:extLst>
      <p:ext uri="{BB962C8B-B14F-4D97-AF65-F5344CB8AC3E}">
        <p14:creationId xmlns:p14="http://schemas.microsoft.com/office/powerpoint/2010/main" val="343387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6EB05-57AE-4D4F-8475-D2C0E14724A9}" type="datetimeFigureOut">
              <a:rPr lang="en-US" smtClean="0"/>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E8BAE-6A7C-476D-A584-105C18142A05}" type="slidenum">
              <a:rPr lang="en-US" smtClean="0"/>
              <a:t>‹#›</a:t>
            </a:fld>
            <a:endParaRPr lang="en-US"/>
          </a:p>
        </p:txBody>
      </p:sp>
    </p:spTree>
    <p:extLst>
      <p:ext uri="{BB962C8B-B14F-4D97-AF65-F5344CB8AC3E}">
        <p14:creationId xmlns:p14="http://schemas.microsoft.com/office/powerpoint/2010/main" val="35140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6EB05-57AE-4D4F-8475-D2C0E14724A9}" type="datetimeFigureOut">
              <a:rPr lang="en-US" smtClean="0"/>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E8BAE-6A7C-476D-A584-105C18142A05}" type="slidenum">
              <a:rPr lang="en-US" smtClean="0"/>
              <a:t>‹#›</a:t>
            </a:fld>
            <a:endParaRPr lang="en-US"/>
          </a:p>
        </p:txBody>
      </p:sp>
    </p:spTree>
    <p:extLst>
      <p:ext uri="{BB962C8B-B14F-4D97-AF65-F5344CB8AC3E}">
        <p14:creationId xmlns:p14="http://schemas.microsoft.com/office/powerpoint/2010/main" val="198580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E6EB05-57AE-4D4F-8475-D2C0E14724A9}" type="datetimeFigureOut">
              <a:rPr lang="en-US" smtClean="0"/>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E8BAE-6A7C-476D-A584-105C18142A05}" type="slidenum">
              <a:rPr lang="en-US" smtClean="0"/>
              <a:t>‹#›</a:t>
            </a:fld>
            <a:endParaRPr lang="en-US"/>
          </a:p>
        </p:txBody>
      </p:sp>
    </p:spTree>
    <p:extLst>
      <p:ext uri="{BB962C8B-B14F-4D97-AF65-F5344CB8AC3E}">
        <p14:creationId xmlns:p14="http://schemas.microsoft.com/office/powerpoint/2010/main" val="260598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6EB05-57AE-4D4F-8475-D2C0E14724A9}" type="datetimeFigureOut">
              <a:rPr lang="en-US" smtClean="0"/>
              <a:t>9/18/2016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E8BAE-6A7C-476D-A584-105C18142A05}" type="slidenum">
              <a:rPr lang="en-US" smtClean="0"/>
              <a:t>‹#›</a:t>
            </a:fld>
            <a:endParaRPr lang="en-US"/>
          </a:p>
        </p:txBody>
      </p:sp>
    </p:spTree>
    <p:extLst>
      <p:ext uri="{BB962C8B-B14F-4D97-AF65-F5344CB8AC3E}">
        <p14:creationId xmlns:p14="http://schemas.microsoft.com/office/powerpoint/2010/main" val="74069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E6EB05-57AE-4D4F-8475-D2C0E14724A9}" type="datetimeFigureOut">
              <a:rPr lang="en-US" smtClean="0"/>
              <a:t>9/18/2016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E8BAE-6A7C-476D-A584-105C18142A05}" type="slidenum">
              <a:rPr lang="en-US" smtClean="0"/>
              <a:t>‹#›</a:t>
            </a:fld>
            <a:endParaRPr lang="en-US"/>
          </a:p>
        </p:txBody>
      </p:sp>
    </p:spTree>
    <p:extLst>
      <p:ext uri="{BB962C8B-B14F-4D97-AF65-F5344CB8AC3E}">
        <p14:creationId xmlns:p14="http://schemas.microsoft.com/office/powerpoint/2010/main" val="94278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E6EB05-57AE-4D4F-8475-D2C0E14724A9}" type="datetimeFigureOut">
              <a:rPr lang="en-US" smtClean="0"/>
              <a:t>9/18/2016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E8BAE-6A7C-476D-A584-105C18142A05}" type="slidenum">
              <a:rPr lang="en-US" smtClean="0"/>
              <a:t>‹#›</a:t>
            </a:fld>
            <a:endParaRPr lang="en-US"/>
          </a:p>
        </p:txBody>
      </p:sp>
    </p:spTree>
    <p:extLst>
      <p:ext uri="{BB962C8B-B14F-4D97-AF65-F5344CB8AC3E}">
        <p14:creationId xmlns:p14="http://schemas.microsoft.com/office/powerpoint/2010/main" val="321760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6EB05-57AE-4D4F-8475-D2C0E14724A9}" type="datetimeFigureOut">
              <a:rPr lang="en-US" smtClean="0"/>
              <a:t>9/18/2016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E8BAE-6A7C-476D-A584-105C18142A05}" type="slidenum">
              <a:rPr lang="en-US" smtClean="0"/>
              <a:t>‹#›</a:t>
            </a:fld>
            <a:endParaRPr lang="en-US"/>
          </a:p>
        </p:txBody>
      </p:sp>
    </p:spTree>
    <p:extLst>
      <p:ext uri="{BB962C8B-B14F-4D97-AF65-F5344CB8AC3E}">
        <p14:creationId xmlns:p14="http://schemas.microsoft.com/office/powerpoint/2010/main" val="366024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E6EB05-57AE-4D4F-8475-D2C0E14724A9}" type="datetimeFigureOut">
              <a:rPr lang="en-US" smtClean="0"/>
              <a:t>9/18/2016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E8BAE-6A7C-476D-A584-105C18142A05}" type="slidenum">
              <a:rPr lang="en-US" smtClean="0"/>
              <a:t>‹#›</a:t>
            </a:fld>
            <a:endParaRPr lang="en-US"/>
          </a:p>
        </p:txBody>
      </p:sp>
    </p:spTree>
    <p:extLst>
      <p:ext uri="{BB962C8B-B14F-4D97-AF65-F5344CB8AC3E}">
        <p14:creationId xmlns:p14="http://schemas.microsoft.com/office/powerpoint/2010/main" val="359083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E6EB05-57AE-4D4F-8475-D2C0E14724A9}" type="datetimeFigureOut">
              <a:rPr lang="en-US" smtClean="0"/>
              <a:t>9/18/2016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E8BAE-6A7C-476D-A584-105C18142A05}" type="slidenum">
              <a:rPr lang="en-US" smtClean="0"/>
              <a:t>‹#›</a:t>
            </a:fld>
            <a:endParaRPr lang="en-US"/>
          </a:p>
        </p:txBody>
      </p:sp>
    </p:spTree>
    <p:extLst>
      <p:ext uri="{BB962C8B-B14F-4D97-AF65-F5344CB8AC3E}">
        <p14:creationId xmlns:p14="http://schemas.microsoft.com/office/powerpoint/2010/main" val="3047152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6EB05-57AE-4D4F-8475-D2C0E14724A9}" type="datetimeFigureOut">
              <a:rPr lang="en-US" smtClean="0"/>
              <a:t>9/18/2016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E8BAE-6A7C-476D-A584-105C18142A05}" type="slidenum">
              <a:rPr lang="en-US" smtClean="0"/>
              <a:t>‹#›</a:t>
            </a:fld>
            <a:endParaRPr lang="en-US"/>
          </a:p>
        </p:txBody>
      </p:sp>
    </p:spTree>
    <p:extLst>
      <p:ext uri="{BB962C8B-B14F-4D97-AF65-F5344CB8AC3E}">
        <p14:creationId xmlns:p14="http://schemas.microsoft.com/office/powerpoint/2010/main" val="499090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ataplasticity.co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9.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www.ci.uchicago.edu/blog/new-computational-commons-cancer-genomic-data" TargetMode="External"/><Relationship Id="rId2" Type="http://schemas.openxmlformats.org/officeDocument/2006/relationships/hyperlink" Target="https://www.ci.uchicago.edu/blog/new-algebra-data-visualization" TargetMode="External"/><Relationship Id="rId1" Type="http://schemas.openxmlformats.org/officeDocument/2006/relationships/slideLayout" Target="../slideLayouts/slideLayout7.xml"/><Relationship Id="rId6" Type="http://schemas.openxmlformats.org/officeDocument/2006/relationships/hyperlink" Target="http://en.wikipedia.org/wiki/John_W._Tukey" TargetMode="External"/><Relationship Id="rId5" Type="http://schemas.openxmlformats.org/officeDocument/2006/relationships/hyperlink" Target="https://www.codeshowse.com/" TargetMode="External"/><Relationship Id="rId4" Type="http://schemas.openxmlformats.org/officeDocument/2006/relationships/hyperlink" Target="http://algebraicvis.net/assets/vis2014_talk_slides.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image" Target="../media/image40.jpeg"/><Relationship Id="rId12" Type="http://schemas.openxmlformats.org/officeDocument/2006/relationships/image" Target="../media/image4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hyperlink" Target="http://en.wikipedia.org/wiki/Kristanna_Loken" TargetMode="External"/><Relationship Id="rId9" Type="http://schemas.openxmlformats.org/officeDocument/2006/relationships/image" Target="../media/image44.png"/><Relationship Id="rId1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slideLayout" Target="../slideLayouts/slideLayout2.xml"/><Relationship Id="rId7" Type="http://schemas.openxmlformats.org/officeDocument/2006/relationships/image" Target="../media/image52.jpe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2.jpeg"/><Relationship Id="rId9" Type="http://schemas.openxmlformats.org/officeDocument/2006/relationships/image" Target="../media/image54.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John_Tukey" TargetMode="External"/><Relationship Id="rId2" Type="http://schemas.openxmlformats.org/officeDocument/2006/relationships/hyperlink" Target="http://en.wikipedia.org/wiki/Bloom's_taxonomy/"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hart" Target="../charts/chart1.xml"/><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400800"/>
            <a:ext cx="9144000" cy="457200"/>
          </a:xfrm>
          <a:prstGeom prst="rect">
            <a:avLst/>
          </a:prstGeom>
          <a:gradFill flip="none" rotWithShape="1">
            <a:gsLst>
              <a:gs pos="0">
                <a:srgbClr val="000050"/>
              </a:gs>
              <a:gs pos="50000">
                <a:srgbClr val="003399">
                  <a:shade val="67500"/>
                  <a:satMod val="115000"/>
                </a:srgbClr>
              </a:gs>
              <a:gs pos="100000">
                <a:srgbClr val="00339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7176" y="3099137"/>
            <a:ext cx="8518169" cy="1169551"/>
          </a:xfrm>
          <a:prstGeom prst="rect">
            <a:avLst/>
          </a:prstGeom>
          <a:noFill/>
        </p:spPr>
        <p:txBody>
          <a:bodyPr wrap="square" rtlCol="0">
            <a:spAutoFit/>
          </a:bodyPr>
          <a:lstStyle/>
          <a:p>
            <a:pPr algn="ctr">
              <a:spcAft>
                <a:spcPts val="1200"/>
              </a:spcAft>
            </a:pPr>
            <a:r>
              <a:rPr lang="en-US" sz="2000" i="1" dirty="0" smtClean="0"/>
              <a:t>Overwhelmed with the analytics of all that data?</a:t>
            </a:r>
          </a:p>
          <a:p>
            <a:pPr algn="ctr"/>
            <a:r>
              <a:rPr lang="en-US" sz="2000" b="1" dirty="0" smtClean="0">
                <a:solidFill>
                  <a:srgbClr val="003399"/>
                </a:solidFill>
              </a:rPr>
              <a:t>Why YOU must reset the lost art of true analytics</a:t>
            </a:r>
          </a:p>
          <a:p>
            <a:pPr algn="ctr"/>
            <a:r>
              <a:rPr lang="en-US" sz="2000" b="1" dirty="0" smtClean="0">
                <a:solidFill>
                  <a:srgbClr val="003399"/>
                </a:solidFill>
              </a:rPr>
              <a:t>and lead back to leveraging data in its basic form…</a:t>
            </a:r>
          </a:p>
        </p:txBody>
      </p:sp>
      <p:grpSp>
        <p:nvGrpSpPr>
          <p:cNvPr id="11" name="Group 10"/>
          <p:cNvGrpSpPr/>
          <p:nvPr/>
        </p:nvGrpSpPr>
        <p:grpSpPr>
          <a:xfrm>
            <a:off x="0" y="0"/>
            <a:ext cx="9144000" cy="2743201"/>
            <a:chOff x="0" y="0"/>
            <a:chExt cx="9144000" cy="2743201"/>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8420" b="16939"/>
            <a:stretch/>
          </p:blipFill>
          <p:spPr>
            <a:xfrm>
              <a:off x="0" y="0"/>
              <a:ext cx="9144000" cy="2743201"/>
            </a:xfrm>
            <a:prstGeom prst="rect">
              <a:avLst/>
            </a:prstGeom>
          </p:spPr>
        </p:pic>
        <p:sp>
          <p:nvSpPr>
            <p:cNvPr id="9" name="Rectangle 8"/>
            <p:cNvSpPr/>
            <p:nvPr/>
          </p:nvSpPr>
          <p:spPr>
            <a:xfrm>
              <a:off x="990600" y="1191161"/>
              <a:ext cx="7824745" cy="1323439"/>
            </a:xfrm>
            <a:prstGeom prst="rect">
              <a:avLst/>
            </a:prstGeom>
          </p:spPr>
          <p:txBody>
            <a:bodyPr wrap="square">
              <a:spAutoFit/>
            </a:bodyPr>
            <a:lstStyle/>
            <a:p>
              <a:pPr algn="r"/>
              <a:r>
                <a:rPr lang="en-US" sz="3000" b="1" dirty="0">
                  <a:solidFill>
                    <a:schemeClr val="bg1"/>
                  </a:solidFill>
                </a:rPr>
                <a:t>True </a:t>
              </a:r>
              <a:r>
                <a:rPr lang="en-US" sz="3000" b="1" dirty="0" smtClean="0">
                  <a:solidFill>
                    <a:schemeClr val="bg1"/>
                  </a:solidFill>
                </a:rPr>
                <a:t>Analytics &amp; </a:t>
              </a:r>
            </a:p>
            <a:p>
              <a:pPr algn="r"/>
              <a:r>
                <a:rPr lang="en-US" sz="3000" b="1" dirty="0" smtClean="0">
                  <a:solidFill>
                    <a:schemeClr val="bg1"/>
                  </a:solidFill>
                </a:rPr>
                <a:t>Base-Band Visualization </a:t>
              </a:r>
              <a:endParaRPr lang="en-US" sz="3000" b="1" dirty="0">
                <a:solidFill>
                  <a:schemeClr val="bg1"/>
                </a:solidFill>
              </a:endParaRPr>
            </a:p>
            <a:p>
              <a:pPr algn="r"/>
              <a:r>
                <a:rPr lang="en-US" sz="2000" b="1" i="1" dirty="0">
                  <a:solidFill>
                    <a:schemeClr val="bg1"/>
                  </a:solidFill>
                </a:rPr>
                <a:t>A </a:t>
              </a:r>
              <a:r>
                <a:rPr lang="en-US" sz="2000" b="1" i="1" dirty="0" smtClean="0">
                  <a:solidFill>
                    <a:schemeClr val="bg1"/>
                  </a:solidFill>
                </a:rPr>
                <a:t>Return </a:t>
              </a:r>
              <a:r>
                <a:rPr lang="en-US" sz="2000" b="1" i="1" dirty="0">
                  <a:solidFill>
                    <a:schemeClr val="bg1"/>
                  </a:solidFill>
                </a:rPr>
                <a:t>to </a:t>
              </a:r>
              <a:r>
                <a:rPr lang="en-US" sz="2000" b="1" i="1" dirty="0" err="1">
                  <a:solidFill>
                    <a:schemeClr val="bg1"/>
                  </a:solidFill>
                </a:rPr>
                <a:t>Tukey’s</a:t>
              </a:r>
              <a:r>
                <a:rPr lang="en-US" sz="2000" b="1" i="1" dirty="0">
                  <a:solidFill>
                    <a:schemeClr val="bg1"/>
                  </a:solidFill>
                </a:rPr>
                <a:t> </a:t>
              </a:r>
              <a:r>
                <a:rPr lang="en-US" sz="2000" b="1" i="1" dirty="0" smtClean="0">
                  <a:solidFill>
                    <a:schemeClr val="bg1"/>
                  </a:solidFill>
                </a:rPr>
                <a:t>Exploratory Data Analytics  </a:t>
              </a:r>
              <a:r>
                <a:rPr lang="en-US" sz="2000" b="1" i="1" dirty="0">
                  <a:solidFill>
                    <a:schemeClr val="bg1"/>
                  </a:solidFill>
                </a:rPr>
                <a:t>and Bloom’s Taxonomy</a:t>
              </a:r>
            </a:p>
          </p:txBody>
        </p:sp>
      </p:grpSp>
      <p:sp>
        <p:nvSpPr>
          <p:cNvPr id="10" name="Rectangle 9"/>
          <p:cNvSpPr/>
          <p:nvPr/>
        </p:nvSpPr>
        <p:spPr>
          <a:xfrm>
            <a:off x="297176" y="4543217"/>
            <a:ext cx="8549648" cy="1631216"/>
          </a:xfrm>
          <a:prstGeom prst="rect">
            <a:avLst/>
          </a:prstGeom>
        </p:spPr>
        <p:txBody>
          <a:bodyPr wrap="square">
            <a:spAutoFit/>
          </a:bodyPr>
          <a:lstStyle/>
          <a:p>
            <a:pPr>
              <a:spcAft>
                <a:spcPts val="600"/>
              </a:spcAft>
            </a:pPr>
            <a:r>
              <a:rPr lang="en-US" sz="1500" dirty="0" smtClean="0"/>
              <a:t>By </a:t>
            </a:r>
            <a:r>
              <a:rPr lang="en-US" sz="2000" dirty="0" smtClean="0"/>
              <a:t>James </a:t>
            </a:r>
            <a:r>
              <a:rPr lang="en-US" sz="2000" dirty="0"/>
              <a:t>P. </a:t>
            </a:r>
            <a:r>
              <a:rPr lang="en-US" sz="2000" dirty="0" err="1"/>
              <a:t>LaRue</a:t>
            </a:r>
            <a:endParaRPr lang="en-US" sz="2000" dirty="0"/>
          </a:p>
          <a:p>
            <a:r>
              <a:rPr lang="en-US" sz="1500" dirty="0" smtClean="0"/>
              <a:t>AAS Instrument </a:t>
            </a:r>
            <a:r>
              <a:rPr lang="en-US" sz="1500" dirty="0"/>
              <a:t>Electronics</a:t>
            </a:r>
          </a:p>
          <a:p>
            <a:r>
              <a:rPr lang="en-US" sz="1500" dirty="0" smtClean="0"/>
              <a:t>BA Mathematics </a:t>
            </a:r>
            <a:r>
              <a:rPr lang="en-US" sz="1500" dirty="0"/>
              <a:t>and BA in </a:t>
            </a:r>
            <a:r>
              <a:rPr lang="en-US" sz="1500" dirty="0" smtClean="0"/>
              <a:t>Education</a:t>
            </a:r>
          </a:p>
          <a:p>
            <a:r>
              <a:rPr lang="en-US" sz="1500" dirty="0" smtClean="0"/>
              <a:t>MS Mathematics</a:t>
            </a:r>
            <a:endParaRPr lang="en-US" sz="1500" dirty="0"/>
          </a:p>
          <a:p>
            <a:r>
              <a:rPr lang="en-US" sz="1500" dirty="0" smtClean="0"/>
              <a:t>PhD Applied </a:t>
            </a:r>
            <a:r>
              <a:rPr lang="en-US" sz="1500" dirty="0"/>
              <a:t>Science and Engineering </a:t>
            </a:r>
          </a:p>
          <a:p>
            <a:r>
              <a:rPr lang="en-US" sz="1500" dirty="0" smtClean="0"/>
              <a:t>Signal </a:t>
            </a:r>
            <a:r>
              <a:rPr lang="en-US" sz="1500" dirty="0" smtClean="0"/>
              <a:t>Surveyor and Exploratory Data Analyst by </a:t>
            </a:r>
            <a:r>
              <a:rPr lang="en-US" sz="1500" dirty="0"/>
              <a:t>Profession</a:t>
            </a:r>
          </a:p>
        </p:txBody>
      </p:sp>
      <p:sp>
        <p:nvSpPr>
          <p:cNvPr id="12" name="TextBox 11"/>
          <p:cNvSpPr txBox="1"/>
          <p:nvPr/>
        </p:nvSpPr>
        <p:spPr>
          <a:xfrm>
            <a:off x="4888358" y="6474023"/>
            <a:ext cx="3901966"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1400" b="1" i="1" dirty="0">
                <a:solidFill>
                  <a:srgbClr val="000050"/>
                </a:solidFill>
                <a:latin typeface="Rockwell" pitchFamily="18" charset="0"/>
              </a:rPr>
              <a:t>James P. LaRue</a:t>
            </a:r>
            <a:r>
              <a:rPr lang="en-US" sz="1400" b="1" i="1" dirty="0">
                <a:solidFill>
                  <a:schemeClr val="bg1"/>
                </a:solidFill>
                <a:latin typeface="Rockwell" pitchFamily="18" charset="0"/>
              </a:rPr>
              <a:t>, </a:t>
            </a:r>
            <a:r>
              <a:rPr lang="en-US" sz="1400" b="1" i="1" dirty="0" smtClean="0">
                <a:solidFill>
                  <a:schemeClr val="bg1"/>
                </a:solidFill>
                <a:hlinkClick r:id="rId3"/>
              </a:rPr>
              <a:t>www.DataPlasticity.com</a:t>
            </a:r>
            <a:r>
              <a:rPr lang="en-US" sz="1400" b="1" i="1" dirty="0" smtClean="0">
                <a:solidFill>
                  <a:schemeClr val="bg1"/>
                </a:solidFill>
              </a:rPr>
              <a:t>   </a:t>
            </a:r>
            <a:r>
              <a:rPr lang="en-US" sz="1400" b="1" i="1" dirty="0" smtClean="0">
                <a:solidFill>
                  <a:schemeClr val="tx1"/>
                </a:solidFill>
              </a:rPr>
              <a:t>2016</a:t>
            </a:r>
            <a:endParaRPr lang="en-US" sz="1400" b="1" i="1" dirty="0">
              <a:solidFill>
                <a:schemeClr val="tx1"/>
              </a:solidFill>
            </a:endParaRPr>
          </a:p>
        </p:txBody>
      </p:sp>
    </p:spTree>
    <p:extLst>
      <p:ext uri="{BB962C8B-B14F-4D97-AF65-F5344CB8AC3E}">
        <p14:creationId xmlns:p14="http://schemas.microsoft.com/office/powerpoint/2010/main" val="889968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762000"/>
            <a:ext cx="6248400" cy="2031325"/>
          </a:xfrm>
          <a:prstGeom prst="rect">
            <a:avLst/>
          </a:prstGeom>
        </p:spPr>
        <p:txBody>
          <a:bodyPr wrap="square">
            <a:spAutoFit/>
          </a:bodyPr>
          <a:lstStyle/>
          <a:p>
            <a:pPr algn="ctr"/>
            <a:r>
              <a:rPr lang="en-US" dirty="0"/>
              <a:t>11000011111001001101101010010111101100011010111000</a:t>
            </a:r>
          </a:p>
          <a:p>
            <a:pPr algn="ctr"/>
            <a:r>
              <a:rPr lang="en-US" dirty="0"/>
              <a:t>11110100111101101000101110101100010111001111000100</a:t>
            </a:r>
          </a:p>
          <a:p>
            <a:pPr algn="ctr"/>
            <a:r>
              <a:rPr lang="en-US" dirty="0"/>
              <a:t>10001011111001100010100101001100010010010001011011</a:t>
            </a:r>
          </a:p>
          <a:p>
            <a:pPr algn="ctr"/>
            <a:r>
              <a:rPr lang="en-US" dirty="0"/>
              <a:t>10010011001001000000010011111011110100000001101110</a:t>
            </a:r>
          </a:p>
          <a:p>
            <a:pPr algn="ctr"/>
            <a:r>
              <a:rPr lang="en-US" dirty="0"/>
              <a:t>00001010101010100101001101111001011000111110100010</a:t>
            </a:r>
          </a:p>
          <a:p>
            <a:pPr algn="ctr"/>
            <a:r>
              <a:rPr lang="en-US" dirty="0"/>
              <a:t>11001101101110110000110101000011011110111101000100</a:t>
            </a:r>
          </a:p>
          <a:p>
            <a:pPr algn="ctr"/>
            <a:r>
              <a:rPr lang="en-US" dirty="0"/>
              <a:t>11000001101101110001111010110100000111101000011001</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8534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228600"/>
            <a:ext cx="8229600" cy="400110"/>
          </a:xfrm>
          <a:prstGeom prst="rect">
            <a:avLst/>
          </a:prstGeom>
          <a:noFill/>
        </p:spPr>
        <p:txBody>
          <a:bodyPr wrap="none" rtlCol="0">
            <a:noAutofit/>
          </a:bodyPr>
          <a:lstStyle/>
          <a:p>
            <a:pPr algn="ctr"/>
            <a:r>
              <a:rPr lang="en-US" sz="2000" b="1" dirty="0" smtClean="0">
                <a:solidFill>
                  <a:srgbClr val="003399"/>
                </a:solidFill>
              </a:rPr>
              <a:t>A 7x50 pixel matrix</a:t>
            </a:r>
            <a:endParaRPr lang="en-US" sz="2000" b="1" dirty="0">
              <a:solidFill>
                <a:srgbClr val="003399"/>
              </a:solidFill>
            </a:endParaRPr>
          </a:p>
        </p:txBody>
      </p:sp>
    </p:spTree>
    <p:extLst>
      <p:ext uri="{BB962C8B-B14F-4D97-AF65-F5344CB8AC3E}">
        <p14:creationId xmlns:p14="http://schemas.microsoft.com/office/powerpoint/2010/main" val="976395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908" y="-12683"/>
            <a:ext cx="9142627" cy="6858000"/>
            <a:chOff x="2908" y="-12683"/>
            <a:chExt cx="9142627" cy="6858000"/>
          </a:xfrm>
        </p:grpSpPr>
        <p:pic>
          <p:nvPicPr>
            <p:cNvPr id="1026" name="Picture 2" descr="http://www.newmediasolutions.tv/wp-content/uploads/2015/02/Ones-and-Zer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8" y="-12683"/>
              <a:ext cx="9142627"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743200" y="3139318"/>
              <a:ext cx="6400800" cy="553998"/>
            </a:xfrm>
            <a:prstGeom prst="rect">
              <a:avLst/>
            </a:prstGeom>
            <a:solidFill>
              <a:srgbClr val="FFFFFF">
                <a:alpha val="80000"/>
              </a:srgbClr>
            </a:solidFill>
          </p:spPr>
          <p:txBody>
            <a:bodyPr wrap="none" rtlCol="0" anchor="ctr" anchorCtr="0">
              <a:noAutofit/>
            </a:bodyPr>
            <a:lstStyle/>
            <a:p>
              <a:pPr algn="ctr"/>
              <a:r>
                <a:rPr lang="en-US" sz="2500" b="1" dirty="0">
                  <a:solidFill>
                    <a:srgbClr val="660066"/>
                  </a:solidFill>
                </a:rPr>
                <a:t>Finding </a:t>
              </a:r>
              <a:r>
                <a:rPr lang="en-US" sz="2500" b="1" dirty="0" smtClean="0">
                  <a:solidFill>
                    <a:srgbClr val="660066"/>
                  </a:solidFill>
                </a:rPr>
                <a:t>Patterns </a:t>
              </a:r>
              <a:r>
                <a:rPr lang="en-US" sz="2500" b="1" dirty="0">
                  <a:solidFill>
                    <a:srgbClr val="660066"/>
                  </a:solidFill>
                </a:rPr>
                <a:t>in </a:t>
              </a:r>
              <a:r>
                <a:rPr lang="en-US" sz="2500" b="1" dirty="0" smtClean="0">
                  <a:solidFill>
                    <a:srgbClr val="660066"/>
                  </a:solidFill>
                </a:rPr>
                <a:t>Patterns </a:t>
              </a:r>
              <a:r>
                <a:rPr lang="en-US" sz="2500" b="1" dirty="0">
                  <a:solidFill>
                    <a:srgbClr val="660066"/>
                  </a:solidFill>
                </a:rPr>
                <a:t>of </a:t>
              </a:r>
              <a:r>
                <a:rPr lang="en-US" sz="2500" b="1" dirty="0" smtClean="0">
                  <a:solidFill>
                    <a:srgbClr val="660066"/>
                  </a:solidFill>
                </a:rPr>
                <a:t>1s &amp; 0s</a:t>
              </a:r>
              <a:endParaRPr lang="en-US" sz="2500" b="1" dirty="0">
                <a:solidFill>
                  <a:srgbClr val="660066"/>
                </a:solidFill>
              </a:endParaRPr>
            </a:p>
          </p:txBody>
        </p:sp>
      </p:grpSp>
      <p:sp>
        <p:nvSpPr>
          <p:cNvPr id="16" name="Rectangle 15"/>
          <p:cNvSpPr/>
          <p:nvPr/>
        </p:nvSpPr>
        <p:spPr>
          <a:xfrm>
            <a:off x="0" y="6400800"/>
            <a:ext cx="9144000" cy="457200"/>
          </a:xfrm>
          <a:prstGeom prst="rect">
            <a:avLst/>
          </a:prstGeom>
          <a:gradFill flip="none" rotWithShape="1">
            <a:gsLst>
              <a:gs pos="0">
                <a:srgbClr val="000050"/>
              </a:gs>
              <a:gs pos="50000">
                <a:srgbClr val="003399">
                  <a:shade val="67500"/>
                  <a:satMod val="115000"/>
                </a:srgbClr>
              </a:gs>
              <a:gs pos="100000">
                <a:srgbClr val="00339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213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6342772" y="661135"/>
            <a:ext cx="2447128" cy="6044464"/>
            <a:chOff x="6342772" y="661135"/>
            <a:chExt cx="2447128" cy="6044464"/>
          </a:xfrm>
        </p:grpSpPr>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2772" y="1219201"/>
              <a:ext cx="2236114" cy="548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 name="Group 44"/>
            <p:cNvGrpSpPr/>
            <p:nvPr/>
          </p:nvGrpSpPr>
          <p:grpSpPr>
            <a:xfrm>
              <a:off x="8513064" y="1430215"/>
              <a:ext cx="276836" cy="5205047"/>
              <a:chOff x="8513064" y="1430215"/>
              <a:chExt cx="276836" cy="5205047"/>
            </a:xfrm>
          </p:grpSpPr>
          <p:cxnSp>
            <p:nvCxnSpPr>
              <p:cNvPr id="27" name="Straight Connector 26"/>
              <p:cNvCxnSpPr/>
              <p:nvPr/>
            </p:nvCxnSpPr>
            <p:spPr>
              <a:xfrm>
                <a:off x="8513064" y="6635262"/>
                <a:ext cx="274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789900" y="1430215"/>
                <a:ext cx="0" cy="52050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8518791" y="1430215"/>
                <a:ext cx="27110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7315200" y="661135"/>
              <a:ext cx="380232" cy="553998"/>
            </a:xfrm>
            <a:prstGeom prst="rect">
              <a:avLst/>
            </a:prstGeom>
            <a:noFill/>
          </p:spPr>
          <p:txBody>
            <a:bodyPr wrap="none" rtlCol="0">
              <a:spAutoFit/>
            </a:bodyPr>
            <a:lstStyle/>
            <a:p>
              <a:r>
                <a:rPr lang="en-US" sz="3000" dirty="0" smtClean="0"/>
                <a:t>5</a:t>
              </a:r>
              <a:endParaRPr lang="en-US" sz="3000" dirty="0"/>
            </a:p>
          </p:txBody>
        </p:sp>
      </p:grpSp>
      <p:sp>
        <p:nvSpPr>
          <p:cNvPr id="40" name="TextBox 39"/>
          <p:cNvSpPr txBox="1"/>
          <p:nvPr/>
        </p:nvSpPr>
        <p:spPr>
          <a:xfrm>
            <a:off x="457200" y="228600"/>
            <a:ext cx="8229600" cy="553998"/>
          </a:xfrm>
          <a:prstGeom prst="rect">
            <a:avLst/>
          </a:prstGeom>
          <a:noFill/>
        </p:spPr>
        <p:txBody>
          <a:bodyPr wrap="none" rtlCol="0" anchor="ctr" anchorCtr="0">
            <a:noAutofit/>
          </a:bodyPr>
          <a:lstStyle/>
          <a:p>
            <a:pPr algn="ctr"/>
            <a:r>
              <a:rPr lang="en-US" sz="2500" b="1" dirty="0">
                <a:solidFill>
                  <a:srgbClr val="660066"/>
                </a:solidFill>
              </a:rPr>
              <a:t>Exercise in Pattern </a:t>
            </a:r>
            <a:r>
              <a:rPr lang="en-US" sz="2500" b="1" dirty="0" smtClean="0">
                <a:solidFill>
                  <a:srgbClr val="660066"/>
                </a:solidFill>
              </a:rPr>
              <a:t>Digging</a:t>
            </a:r>
            <a:endParaRPr lang="en-US" sz="2500" b="1" dirty="0">
              <a:solidFill>
                <a:srgbClr val="660066"/>
              </a:solidFill>
            </a:endParaRPr>
          </a:p>
        </p:txBody>
      </p:sp>
      <p:grpSp>
        <p:nvGrpSpPr>
          <p:cNvPr id="44" name="Group 43"/>
          <p:cNvGrpSpPr/>
          <p:nvPr/>
        </p:nvGrpSpPr>
        <p:grpSpPr>
          <a:xfrm>
            <a:off x="3981997" y="661136"/>
            <a:ext cx="2236114" cy="6044462"/>
            <a:chOff x="3981997" y="661136"/>
            <a:chExt cx="2236114" cy="6044462"/>
          </a:xfrm>
        </p:grpSpPr>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997" y="1219200"/>
              <a:ext cx="2236114" cy="548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4925233" y="661136"/>
              <a:ext cx="380232" cy="553998"/>
            </a:xfrm>
            <a:prstGeom prst="rect">
              <a:avLst/>
            </a:prstGeom>
            <a:noFill/>
          </p:spPr>
          <p:txBody>
            <a:bodyPr wrap="none" rtlCol="0">
              <a:spAutoFit/>
            </a:bodyPr>
            <a:lstStyle/>
            <a:p>
              <a:r>
                <a:rPr lang="en-US" sz="3000" dirty="0" smtClean="0"/>
                <a:t>4</a:t>
              </a:r>
              <a:endParaRPr lang="en-US" sz="3000" dirty="0"/>
            </a:p>
          </p:txBody>
        </p:sp>
      </p:grpSp>
      <p:sp>
        <p:nvSpPr>
          <p:cNvPr id="24" name="Rectangle 23"/>
          <p:cNvSpPr/>
          <p:nvPr/>
        </p:nvSpPr>
        <p:spPr>
          <a:xfrm>
            <a:off x="6529764" y="3815183"/>
            <a:ext cx="237744" cy="188785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028409" y="4441783"/>
            <a:ext cx="249323" cy="188785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527055" y="4449836"/>
            <a:ext cx="249323" cy="188785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776378" y="3635256"/>
            <a:ext cx="219753" cy="188785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50165" y="4860240"/>
            <a:ext cx="249323" cy="179857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298682" y="1075877"/>
            <a:ext cx="3435118" cy="5657929"/>
            <a:chOff x="298682" y="1075877"/>
            <a:chExt cx="3435118" cy="5657929"/>
          </a:xfrm>
        </p:grpSpPr>
        <p:grpSp>
          <p:nvGrpSpPr>
            <p:cNvPr id="42" name="Group 41"/>
            <p:cNvGrpSpPr/>
            <p:nvPr/>
          </p:nvGrpSpPr>
          <p:grpSpPr>
            <a:xfrm>
              <a:off x="298682" y="5164146"/>
              <a:ext cx="3435118" cy="1569660"/>
              <a:chOff x="298682" y="5164146"/>
              <a:chExt cx="3435118" cy="1569660"/>
            </a:xfrm>
          </p:grpSpPr>
          <p:sp>
            <p:nvSpPr>
              <p:cNvPr id="6" name="Rectangle 5"/>
              <p:cNvSpPr/>
              <p:nvPr/>
            </p:nvSpPr>
            <p:spPr>
              <a:xfrm>
                <a:off x="453058" y="5164146"/>
                <a:ext cx="3280742" cy="1569660"/>
              </a:xfrm>
              <a:prstGeom prst="rect">
                <a:avLst/>
              </a:prstGeom>
            </p:spPr>
            <p:txBody>
              <a:bodyPr wrap="square">
                <a:spAutoFit/>
              </a:bodyPr>
              <a:lstStyle/>
              <a:p>
                <a:r>
                  <a:rPr lang="en-US" sz="1200" dirty="0" smtClean="0"/>
                  <a:t>      </a:t>
                </a:r>
                <a:r>
                  <a:rPr lang="pl-PL" sz="1200" dirty="0" smtClean="0"/>
                  <a:t>1 </a:t>
                </a:r>
                <a:r>
                  <a:rPr lang="pl-PL" sz="1200" dirty="0"/>
                  <a:t>0 1 0 1 0 1 0 0 1 1 0 1 1 1 0 1 0 1 0 1 0 0 1 </a:t>
                </a:r>
                <a:r>
                  <a:rPr lang="pl-PL" sz="1200" dirty="0" smtClean="0"/>
                  <a:t>0</a:t>
                </a:r>
                <a:endParaRPr lang="pl-PL" sz="1200" dirty="0"/>
              </a:p>
              <a:p>
                <a:r>
                  <a:rPr lang="pl-PL" sz="1200" dirty="0"/>
                  <a:t>      0 1 1 0 1 1 1 0 1 0 1 0 1 0 0 1 0 1 0 0 0 1 0 1 </a:t>
                </a:r>
                <a:r>
                  <a:rPr lang="pl-PL" sz="1200" dirty="0" smtClean="0"/>
                  <a:t>1</a:t>
                </a:r>
                <a:endParaRPr lang="pl-PL" sz="1200" dirty="0"/>
              </a:p>
              <a:p>
                <a:r>
                  <a:rPr lang="pl-PL" sz="1200" dirty="0"/>
                  <a:t>      1 0 1 0 0 1 0 1 0 1 0 0 0 1 0 1 1 1 0 1 0 1 0 1 </a:t>
                </a:r>
                <a:r>
                  <a:rPr lang="pl-PL" sz="1200" dirty="0" smtClean="0"/>
                  <a:t>0</a:t>
                </a:r>
                <a:endParaRPr lang="pl-PL" sz="1200" dirty="0"/>
              </a:p>
              <a:p>
                <a:r>
                  <a:rPr lang="pl-PL" sz="1200" dirty="0"/>
                  <a:t>      0 1 0 0 0 1 0 0 1 1 1 0 1 0 0 1 0 1 0 0 0 1 0 1 </a:t>
                </a:r>
                <a:r>
                  <a:rPr lang="pl-PL" sz="1200" dirty="0" smtClean="0"/>
                  <a:t>1</a:t>
                </a:r>
                <a:endParaRPr lang="pl-PL" sz="1200" dirty="0"/>
              </a:p>
              <a:p>
                <a:r>
                  <a:rPr lang="pl-PL" sz="1200" dirty="0"/>
                  <a:t>      1 0 1 0 0 1 0 1 0 1 0 0 0 1 0 1 1 1 0 1 0 1 0 1 </a:t>
                </a:r>
                <a:r>
                  <a:rPr lang="pl-PL" sz="1200" dirty="0" smtClean="0"/>
                  <a:t>0</a:t>
                </a:r>
                <a:endParaRPr lang="pl-PL" sz="1200" dirty="0"/>
              </a:p>
              <a:p>
                <a:r>
                  <a:rPr lang="pl-PL" sz="1200" dirty="0"/>
                  <a:t>      1 0 0 1 0 1 0 0 0 1 0 1 1 1 0 1 0 1 0 1 0 0 1 1 </a:t>
                </a:r>
                <a:r>
                  <a:rPr lang="pl-PL" sz="1200" dirty="0" smtClean="0"/>
                  <a:t>0</a:t>
                </a:r>
                <a:endParaRPr lang="pl-PL" sz="1200" dirty="0"/>
              </a:p>
              <a:p>
                <a:r>
                  <a:rPr lang="pl-PL" sz="1200" dirty="0"/>
                  <a:t>      0 1 0 1 1 1 0 1 0 1 0 1 0 0 1 1 0 1 1 1 0 1 0 1 </a:t>
                </a:r>
                <a:r>
                  <a:rPr lang="pl-PL" sz="1200" dirty="0" smtClean="0"/>
                  <a:t>0</a:t>
                </a:r>
                <a:endParaRPr lang="pl-PL" sz="1200" dirty="0"/>
              </a:p>
              <a:p>
                <a:r>
                  <a:rPr lang="pl-PL" sz="1200" dirty="0"/>
                  <a:t>      1 0 1 0 1 0 0 1 0 1 0 1 0 0 0 1 0 1 1 1 0 1 0 1 </a:t>
                </a:r>
                <a:r>
                  <a:rPr lang="pl-PL" sz="1200" dirty="0" smtClean="0"/>
                  <a:t>0</a:t>
                </a:r>
                <a:endParaRPr lang="en-US" sz="1200" dirty="0"/>
              </a:p>
            </p:txBody>
          </p:sp>
          <p:sp>
            <p:nvSpPr>
              <p:cNvPr id="3" name="TextBox 2"/>
              <p:cNvSpPr txBox="1"/>
              <p:nvPr/>
            </p:nvSpPr>
            <p:spPr>
              <a:xfrm>
                <a:off x="298682" y="5694402"/>
                <a:ext cx="380232" cy="553998"/>
              </a:xfrm>
              <a:prstGeom prst="rect">
                <a:avLst/>
              </a:prstGeom>
              <a:noFill/>
            </p:spPr>
            <p:txBody>
              <a:bodyPr wrap="none" rtlCol="0">
                <a:spAutoFit/>
              </a:bodyPr>
              <a:lstStyle/>
              <a:p>
                <a:r>
                  <a:rPr lang="en-US" sz="3000" dirty="0" smtClean="0"/>
                  <a:t>3</a:t>
                </a:r>
                <a:endParaRPr lang="en-US" sz="3000" dirty="0"/>
              </a:p>
            </p:txBody>
          </p:sp>
        </p:grpSp>
        <p:grpSp>
          <p:nvGrpSpPr>
            <p:cNvPr id="29" name="Group 28"/>
            <p:cNvGrpSpPr/>
            <p:nvPr/>
          </p:nvGrpSpPr>
          <p:grpSpPr>
            <a:xfrm>
              <a:off x="307380" y="2971800"/>
              <a:ext cx="3267969" cy="2362202"/>
              <a:chOff x="307380" y="2971800"/>
              <a:chExt cx="3267969" cy="2362202"/>
            </a:xfrm>
          </p:grpSpPr>
          <p:grpSp>
            <p:nvGrpSpPr>
              <p:cNvPr id="5" name="Group 4"/>
              <p:cNvGrpSpPr/>
              <p:nvPr/>
            </p:nvGrpSpPr>
            <p:grpSpPr>
              <a:xfrm>
                <a:off x="761999" y="2971800"/>
                <a:ext cx="2813350" cy="2362202"/>
                <a:chOff x="390009" y="1018773"/>
                <a:chExt cx="5248794" cy="3979211"/>
              </a:xfrm>
            </p:grpSpPr>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274"/>
                <a:stretch/>
              </p:blipFill>
              <p:spPr bwMode="auto">
                <a:xfrm>
                  <a:off x="390009" y="1363680"/>
                  <a:ext cx="5117919" cy="3208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flipH="1">
                  <a:off x="570276" y="1524000"/>
                  <a:ext cx="5068525" cy="5333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32175" y="1981200"/>
                  <a:ext cx="4965159" cy="3617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570276" y="2780803"/>
                  <a:ext cx="4916125" cy="2453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51226" y="2514599"/>
                  <a:ext cx="508757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8" idx="1"/>
                </p:cNvCxnSpPr>
                <p:nvPr/>
              </p:nvCxnSpPr>
              <p:spPr>
                <a:xfrm flipH="1" flipV="1">
                  <a:off x="390009" y="2967840"/>
                  <a:ext cx="4876801" cy="483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532175" y="3209520"/>
                  <a:ext cx="4927062" cy="8290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570276" y="3451199"/>
                  <a:ext cx="4830319" cy="10446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29407" y="1147645"/>
                  <a:ext cx="78521" cy="37291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657600" y="1363680"/>
                  <a:ext cx="76200" cy="31321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514600" y="1524000"/>
                  <a:ext cx="76200" cy="2667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527326" y="1676400"/>
                  <a:ext cx="76200" cy="22840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32175" y="1018773"/>
                  <a:ext cx="5106626" cy="8149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532175" y="3656606"/>
                  <a:ext cx="4868418" cy="13413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58668" y="1752600"/>
                  <a:ext cx="38101" cy="20574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2175" y="1905000"/>
                  <a:ext cx="38101" cy="17516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307380" y="3757384"/>
                <a:ext cx="380232" cy="553998"/>
              </a:xfrm>
              <a:prstGeom prst="rect">
                <a:avLst/>
              </a:prstGeom>
              <a:noFill/>
            </p:spPr>
            <p:txBody>
              <a:bodyPr wrap="none" rtlCol="0">
                <a:spAutoFit/>
              </a:bodyPr>
              <a:lstStyle/>
              <a:p>
                <a:r>
                  <a:rPr lang="en-US" sz="3000" dirty="0" smtClean="0"/>
                  <a:t>2</a:t>
                </a:r>
                <a:endParaRPr lang="en-US" sz="3000" dirty="0"/>
              </a:p>
            </p:txBody>
          </p:sp>
        </p:grpSp>
        <p:grpSp>
          <p:nvGrpSpPr>
            <p:cNvPr id="28" name="Group 27"/>
            <p:cNvGrpSpPr/>
            <p:nvPr/>
          </p:nvGrpSpPr>
          <p:grpSpPr>
            <a:xfrm>
              <a:off x="298682" y="1075877"/>
              <a:ext cx="3241779" cy="1904574"/>
              <a:chOff x="298682" y="1075877"/>
              <a:chExt cx="3241779" cy="1904574"/>
            </a:xfrm>
          </p:grpSpPr>
          <p:sp>
            <p:nvSpPr>
              <p:cNvPr id="35" name="TextBox 34"/>
              <p:cNvSpPr txBox="1"/>
              <p:nvPr/>
            </p:nvSpPr>
            <p:spPr>
              <a:xfrm>
                <a:off x="298682" y="1747837"/>
                <a:ext cx="380232" cy="553998"/>
              </a:xfrm>
              <a:prstGeom prst="rect">
                <a:avLst/>
              </a:prstGeom>
              <a:noFill/>
            </p:spPr>
            <p:txBody>
              <a:bodyPr wrap="none" rtlCol="0">
                <a:spAutoFit/>
              </a:bodyPr>
              <a:lstStyle/>
              <a:p>
                <a:r>
                  <a:rPr lang="en-US" sz="3000" dirty="0" smtClean="0"/>
                  <a:t>1</a:t>
                </a:r>
                <a:endParaRPr lang="en-US" sz="3000" dirty="0"/>
              </a:p>
            </p:txBody>
          </p:sp>
          <p:pic>
            <p:nvPicPr>
              <p:cNvPr id="4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274"/>
              <a:stretch/>
            </p:blipFill>
            <p:spPr bwMode="auto">
              <a:xfrm>
                <a:off x="797260" y="1075877"/>
                <a:ext cx="2743201" cy="1904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50" name="Rectangle 49"/>
          <p:cNvSpPr/>
          <p:nvPr/>
        </p:nvSpPr>
        <p:spPr>
          <a:xfrm>
            <a:off x="6766560" y="2179281"/>
            <a:ext cx="231314" cy="183852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996132" y="1984131"/>
            <a:ext cx="240584" cy="187564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010144" y="4854948"/>
            <a:ext cx="233329" cy="1803870"/>
          </a:xfrm>
          <a:prstGeom prst="rect">
            <a:avLst/>
          </a:prstGeom>
          <a:noFill/>
          <a:ln w="3810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68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p:bldP spid="30" grpId="0" animBg="1"/>
      <p:bldP spid="31" grpId="0" animBg="1"/>
      <p:bldP spid="32" grpId="0" animBg="1"/>
      <p:bldP spid="33" grpId="0" animBg="1"/>
      <p:bldP spid="50" grpId="0" animBg="1"/>
      <p:bldP spid="51"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24" y="140970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49722" y="143470"/>
            <a:ext cx="6116804" cy="1015663"/>
          </a:xfrm>
          <a:prstGeom prst="rect">
            <a:avLst/>
          </a:prstGeom>
          <a:noFill/>
        </p:spPr>
        <p:txBody>
          <a:bodyPr wrap="none" rtlCol="0">
            <a:spAutoFit/>
          </a:bodyPr>
          <a:lstStyle/>
          <a:p>
            <a:pPr algn="ctr"/>
            <a:r>
              <a:rPr lang="en-US" sz="2000" b="1" dirty="0" smtClean="0">
                <a:solidFill>
                  <a:srgbClr val="003399"/>
                </a:solidFill>
              </a:rPr>
              <a:t>A 1000x1000 pixel matrix</a:t>
            </a:r>
          </a:p>
          <a:p>
            <a:pPr algn="ctr"/>
            <a:r>
              <a:rPr lang="en-US" sz="2000" b="1" dirty="0" smtClean="0">
                <a:solidFill>
                  <a:srgbClr val="003399"/>
                </a:solidFill>
              </a:rPr>
              <a:t>1000 columns of 1000 random numbers ranging -5 to +5</a:t>
            </a:r>
          </a:p>
          <a:p>
            <a:pPr algn="ctr"/>
            <a:r>
              <a:rPr lang="en-US" sz="2000" b="1" dirty="0" smtClean="0">
                <a:solidFill>
                  <a:srgbClr val="003399"/>
                </a:solidFill>
              </a:rPr>
              <a:t>1,000,000 unique colors being displayed.</a:t>
            </a:r>
            <a:endParaRPr lang="en-US" sz="2000" b="1" dirty="0">
              <a:solidFill>
                <a:srgbClr val="003399"/>
              </a:solidFill>
            </a:endParaRPr>
          </a:p>
        </p:txBody>
      </p:sp>
      <p:sp>
        <p:nvSpPr>
          <p:cNvPr id="4" name="Rectangle 3"/>
          <p:cNvSpPr/>
          <p:nvPr/>
        </p:nvSpPr>
        <p:spPr>
          <a:xfrm>
            <a:off x="0" y="6400800"/>
            <a:ext cx="9144000" cy="457200"/>
          </a:xfrm>
          <a:prstGeom prst="rect">
            <a:avLst/>
          </a:prstGeom>
          <a:gradFill flip="none" rotWithShape="1">
            <a:gsLst>
              <a:gs pos="0">
                <a:srgbClr val="000050"/>
              </a:gs>
              <a:gs pos="50000">
                <a:srgbClr val="003399">
                  <a:shade val="67500"/>
                  <a:satMod val="115000"/>
                </a:srgbClr>
              </a:gs>
              <a:gs pos="100000">
                <a:srgbClr val="00339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4572000" y="1600200"/>
            <a:ext cx="228600" cy="1676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72000" y="3276600"/>
            <a:ext cx="12192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61252" y="2968823"/>
            <a:ext cx="1304396" cy="307777"/>
          </a:xfrm>
          <a:prstGeom prst="rect">
            <a:avLst/>
          </a:prstGeom>
          <a:noFill/>
        </p:spPr>
        <p:txBody>
          <a:bodyPr wrap="none" rtlCol="0">
            <a:spAutoFit/>
          </a:bodyPr>
          <a:lstStyle/>
          <a:p>
            <a:r>
              <a:rPr lang="en-US" sz="1400" dirty="0" smtClean="0"/>
              <a:t>Imbedded here</a:t>
            </a:r>
            <a:endParaRPr lang="en-US" sz="1400" dirty="0"/>
          </a:p>
        </p:txBody>
      </p:sp>
    </p:spTree>
    <p:extLst>
      <p:ext uri="{BB962C8B-B14F-4D97-AF65-F5344CB8AC3E}">
        <p14:creationId xmlns:p14="http://schemas.microsoft.com/office/powerpoint/2010/main" val="4209500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71" y="1554480"/>
            <a:ext cx="6804058"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TextBox 19"/>
          <p:cNvSpPr txBox="1">
            <a:spLocks noChangeArrowheads="1"/>
          </p:cNvSpPr>
          <p:nvPr/>
        </p:nvSpPr>
        <p:spPr bwMode="auto">
          <a:xfrm>
            <a:off x="458943" y="914400"/>
            <a:ext cx="8229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500" dirty="0">
                <a:latin typeface="+mn-lt"/>
              </a:rPr>
              <a:t>W</a:t>
            </a:r>
            <a:r>
              <a:rPr lang="en-US" altLang="en-US" sz="1500" dirty="0" smtClean="0">
                <a:latin typeface="+mn-lt"/>
              </a:rPr>
              <a:t>e took the 1,000,000,000 acoustic sonobuoy points, transformed a little, and formed </a:t>
            </a:r>
            <a:r>
              <a:rPr lang="en-US" altLang="en-US" sz="1500" dirty="0">
                <a:latin typeface="+mn-lt"/>
              </a:rPr>
              <a:t>a </a:t>
            </a:r>
            <a:r>
              <a:rPr lang="en-US" altLang="en-US" sz="1500" dirty="0" smtClean="0">
                <a:latin typeface="+mn-lt"/>
              </a:rPr>
              <a:t>data pool matrix of 1000 x 8000 elements. At a high level, the </a:t>
            </a:r>
            <a:r>
              <a:rPr lang="en-US" altLang="en-US" sz="1500" dirty="0" smtClean="0">
                <a:solidFill>
                  <a:srgbClr val="FF0000"/>
                </a:solidFill>
                <a:latin typeface="+mn-lt"/>
              </a:rPr>
              <a:t>information appears uniform</a:t>
            </a:r>
            <a:r>
              <a:rPr lang="en-US" altLang="en-US" sz="1500" dirty="0" smtClean="0">
                <a:latin typeface="+mn-lt"/>
              </a:rPr>
              <a:t>. </a:t>
            </a:r>
            <a:endParaRPr lang="en-US" altLang="en-US" sz="1500" dirty="0">
              <a:latin typeface="+mn-lt"/>
            </a:endParaRPr>
          </a:p>
        </p:txBody>
      </p:sp>
      <p:sp>
        <p:nvSpPr>
          <p:cNvPr id="8198" name="TextBox 21"/>
          <p:cNvSpPr txBox="1">
            <a:spLocks noChangeArrowheads="1"/>
          </p:cNvSpPr>
          <p:nvPr/>
        </p:nvSpPr>
        <p:spPr bwMode="auto">
          <a:xfrm>
            <a:off x="457200" y="2651760"/>
            <a:ext cx="8229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500" dirty="0" smtClean="0">
                <a:latin typeface="+mn-lt"/>
              </a:rPr>
              <a:t>However, from the blue data pool of elements, signal processing uncovers several </a:t>
            </a:r>
            <a:r>
              <a:rPr lang="en-US" altLang="en-US" sz="1500" dirty="0">
                <a:solidFill>
                  <a:srgbClr val="FF0000"/>
                </a:solidFill>
                <a:latin typeface="+mn-lt"/>
              </a:rPr>
              <a:t>underlying </a:t>
            </a:r>
            <a:r>
              <a:rPr lang="en-US" altLang="en-US" sz="1500" dirty="0" smtClean="0">
                <a:solidFill>
                  <a:srgbClr val="FF0000"/>
                </a:solidFill>
                <a:latin typeface="+mn-lt"/>
              </a:rPr>
              <a:t>structures</a:t>
            </a:r>
            <a:r>
              <a:rPr lang="en-US" altLang="en-US" sz="1500" dirty="0" smtClean="0">
                <a:latin typeface="+mn-lt"/>
              </a:rPr>
              <a:t>. (buoy carrier, oil explorations, ships, storms, calm seas).</a:t>
            </a:r>
          </a:p>
        </p:txBody>
      </p:sp>
      <p:sp>
        <p:nvSpPr>
          <p:cNvPr id="2" name="TextBox 1"/>
          <p:cNvSpPr txBox="1"/>
          <p:nvPr/>
        </p:nvSpPr>
        <p:spPr>
          <a:xfrm>
            <a:off x="457200" y="5715000"/>
            <a:ext cx="8229600" cy="784830"/>
          </a:xfrm>
          <a:prstGeom prst="rect">
            <a:avLst/>
          </a:prstGeom>
          <a:noFill/>
        </p:spPr>
        <p:txBody>
          <a:bodyPr wrap="square" rtlCol="0">
            <a:spAutoFit/>
          </a:bodyPr>
          <a:lstStyle/>
          <a:p>
            <a:r>
              <a:rPr lang="en-US" altLang="en-US" sz="1500" dirty="0" smtClean="0"/>
              <a:t>These structures form </a:t>
            </a:r>
            <a:r>
              <a:rPr lang="en-US" altLang="en-US" sz="1500" dirty="0"/>
              <a:t>the new </a:t>
            </a:r>
            <a:r>
              <a:rPr lang="en-US" altLang="en-US" sz="1500" dirty="0" smtClean="0"/>
              <a:t>elements. Thus from </a:t>
            </a:r>
            <a:r>
              <a:rPr lang="en-US" altLang="en-US" sz="1500" dirty="0"/>
              <a:t>one data </a:t>
            </a:r>
            <a:r>
              <a:rPr lang="en-US" altLang="en-US" sz="1500" dirty="0" smtClean="0"/>
              <a:t>source, we form several more </a:t>
            </a:r>
            <a:r>
              <a:rPr lang="en-US" altLang="en-US" sz="1500" dirty="0"/>
              <a:t>data pools. </a:t>
            </a:r>
            <a:r>
              <a:rPr lang="en-US" altLang="en-US" sz="1500" dirty="0" smtClean="0"/>
              <a:t>This </a:t>
            </a:r>
            <a:r>
              <a:rPr lang="en-US" altLang="en-US" sz="1500" dirty="0" smtClean="0">
                <a:solidFill>
                  <a:srgbClr val="FF0000"/>
                </a:solidFill>
              </a:rPr>
              <a:t>segmentation</a:t>
            </a:r>
            <a:r>
              <a:rPr lang="en-US" altLang="en-US" sz="1500" dirty="0" smtClean="0"/>
              <a:t> is presented to the Eco-system, to initiate round-table discussions, to drive cross-table observations, to empower team consensus.</a:t>
            </a:r>
            <a:endParaRPr lang="en-US" sz="1500" dirty="0"/>
          </a:p>
        </p:txBody>
      </p:sp>
      <p:grpSp>
        <p:nvGrpSpPr>
          <p:cNvPr id="8" name="Group 7"/>
          <p:cNvGrpSpPr>
            <a:grpSpLocks noChangeAspect="1"/>
          </p:cNvGrpSpPr>
          <p:nvPr/>
        </p:nvGrpSpPr>
        <p:grpSpPr>
          <a:xfrm>
            <a:off x="740254" y="3387931"/>
            <a:ext cx="7663492" cy="2286000"/>
            <a:chOff x="393865" y="3310759"/>
            <a:chExt cx="8315325" cy="248044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65" y="3310759"/>
              <a:ext cx="831532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4339458"/>
              <a:ext cx="8290090" cy="1451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6019800" y="4339459"/>
              <a:ext cx="1371600" cy="3192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457200" y="228600"/>
            <a:ext cx="8229600" cy="553998"/>
          </a:xfrm>
          <a:prstGeom prst="rect">
            <a:avLst/>
          </a:prstGeom>
          <a:noFill/>
        </p:spPr>
        <p:txBody>
          <a:bodyPr wrap="none" rtlCol="0" anchor="ctr" anchorCtr="0">
            <a:noAutofit/>
          </a:bodyPr>
          <a:lstStyle/>
          <a:p>
            <a:pPr algn="ctr"/>
            <a:r>
              <a:rPr lang="en-US" sz="2500" b="1" dirty="0">
                <a:solidFill>
                  <a:srgbClr val="660066"/>
                </a:solidFill>
              </a:rPr>
              <a:t>Return to </a:t>
            </a:r>
            <a:r>
              <a:rPr lang="en-US" sz="2500" b="1" dirty="0" smtClean="0">
                <a:solidFill>
                  <a:srgbClr val="660066"/>
                </a:solidFill>
              </a:rPr>
              <a:t>the Sonobuoy Example with </a:t>
            </a:r>
            <a:r>
              <a:rPr lang="en-US" sz="2500" b="1" dirty="0" err="1" smtClean="0">
                <a:solidFill>
                  <a:srgbClr val="660066"/>
                </a:solidFill>
              </a:rPr>
              <a:t>Tukey’s</a:t>
            </a:r>
            <a:r>
              <a:rPr lang="en-US" sz="2500" b="1" dirty="0" smtClean="0">
                <a:solidFill>
                  <a:srgbClr val="660066"/>
                </a:solidFill>
              </a:rPr>
              <a:t> EDA</a:t>
            </a:r>
            <a:endParaRPr lang="en-US" sz="2500" b="1" dirty="0">
              <a:solidFill>
                <a:srgbClr val="660066"/>
              </a:solidFill>
            </a:endParaRPr>
          </a:p>
        </p:txBody>
      </p:sp>
      <p:cxnSp>
        <p:nvCxnSpPr>
          <p:cNvPr id="4" name="Straight Connector 3"/>
          <p:cNvCxnSpPr/>
          <p:nvPr/>
        </p:nvCxnSpPr>
        <p:spPr>
          <a:xfrm>
            <a:off x="228600" y="2514600"/>
            <a:ext cx="8686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913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8"/>
          <p:cNvSpPr txBox="1">
            <a:spLocks noChangeArrowheads="1"/>
          </p:cNvSpPr>
          <p:nvPr/>
        </p:nvSpPr>
        <p:spPr bwMode="auto">
          <a:xfrm>
            <a:off x="457200" y="205601"/>
            <a:ext cx="8229600" cy="70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sz="2000">
                <a:solidFill>
                  <a:schemeClr val="tx1"/>
                </a:solidFill>
                <a:latin typeface="Arial" charset="0"/>
                <a:cs typeface="Times New Roman" pitchFamily="18" charset="0"/>
              </a:defRPr>
            </a:lvl9pPr>
          </a:lstStyle>
          <a:p>
            <a:pPr algn="ctr" eaLnBrk="1" hangingPunct="1"/>
            <a:r>
              <a:rPr lang="en-US" altLang="en-US" b="1" dirty="0" smtClean="0">
                <a:solidFill>
                  <a:srgbClr val="003399"/>
                </a:solidFill>
                <a:latin typeface="+mn-lt"/>
              </a:rPr>
              <a:t>Why look at two simple plots  when you can look at 300 simultaneously ?</a:t>
            </a:r>
          </a:p>
          <a:p>
            <a:pPr algn="ctr" eaLnBrk="1" hangingPunct="1"/>
            <a:r>
              <a:rPr lang="en-US" altLang="en-US" b="1" dirty="0" smtClean="0">
                <a:solidFill>
                  <a:srgbClr val="003399"/>
                </a:solidFill>
                <a:latin typeface="+mn-lt"/>
              </a:rPr>
              <a:t>(3-30 MHz by increments of .1)  </a:t>
            </a:r>
            <a:endParaRPr lang="en-US" altLang="en-US" b="1" dirty="0">
              <a:solidFill>
                <a:srgbClr val="003399"/>
              </a:solidFill>
              <a:latin typeface="+mn-lt"/>
            </a:endParaRPr>
          </a:p>
        </p:txBody>
      </p:sp>
      <p:grpSp>
        <p:nvGrpSpPr>
          <p:cNvPr id="2" name="Group 1"/>
          <p:cNvGrpSpPr/>
          <p:nvPr/>
        </p:nvGrpSpPr>
        <p:grpSpPr>
          <a:xfrm>
            <a:off x="0" y="1019517"/>
            <a:ext cx="9144000" cy="5842000"/>
            <a:chOff x="0" y="1016000"/>
            <a:chExt cx="9144000" cy="5842000"/>
          </a:xfrm>
        </p:grpSpPr>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6000"/>
              <a:ext cx="91440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Line 4"/>
            <p:cNvSpPr>
              <a:spLocks noChangeShapeType="1"/>
            </p:cNvSpPr>
            <p:nvPr/>
          </p:nvSpPr>
          <p:spPr bwMode="auto">
            <a:xfrm flipH="1">
              <a:off x="5029200" y="4114800"/>
              <a:ext cx="2590800" cy="1600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33" name="Line 5"/>
            <p:cNvSpPr>
              <a:spLocks noChangeShapeType="1"/>
            </p:cNvSpPr>
            <p:nvPr/>
          </p:nvSpPr>
          <p:spPr bwMode="auto">
            <a:xfrm flipH="1">
              <a:off x="3200400" y="3581400"/>
              <a:ext cx="2590800" cy="1600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 name="TextBox 2"/>
          <p:cNvSpPr txBox="1"/>
          <p:nvPr/>
        </p:nvSpPr>
        <p:spPr>
          <a:xfrm>
            <a:off x="228600" y="5486400"/>
            <a:ext cx="1748364" cy="646331"/>
          </a:xfrm>
          <a:prstGeom prst="rect">
            <a:avLst/>
          </a:prstGeom>
          <a:noFill/>
        </p:spPr>
        <p:txBody>
          <a:bodyPr wrap="none" rtlCol="0">
            <a:spAutoFit/>
          </a:bodyPr>
          <a:lstStyle/>
          <a:p>
            <a:r>
              <a:rPr lang="en-US" sz="3600" dirty="0" smtClean="0"/>
              <a:t>MATLAB</a:t>
            </a:r>
            <a:endParaRPr lang="en-US" sz="3600" dirty="0"/>
          </a:p>
        </p:txBody>
      </p:sp>
    </p:spTree>
    <p:extLst>
      <p:ext uri="{BB962C8B-B14F-4D97-AF65-F5344CB8AC3E}">
        <p14:creationId xmlns:p14="http://schemas.microsoft.com/office/powerpoint/2010/main" val="3940012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815370"/>
            <a:ext cx="8686800" cy="784830"/>
          </a:xfrm>
          <a:prstGeom prst="rect">
            <a:avLst/>
          </a:prstGeom>
          <a:noFill/>
        </p:spPr>
        <p:txBody>
          <a:bodyPr wrap="square" rtlCol="0">
            <a:noAutofit/>
          </a:bodyPr>
          <a:lstStyle/>
          <a:p>
            <a:r>
              <a:rPr lang="en-US" sz="1500" dirty="0" smtClean="0"/>
              <a:t>1000 customers were recorded for Open/Close door activity over 28 days. during the day.  Activity ranged 50-750 door Open (gold)/Close (blue) total activities per customer. We expanded the table to form a uniform time scale of 100 time slots per day per home. i.e., 2800 time slots for each of the 1000 customers.</a:t>
            </a:r>
            <a:endParaRPr lang="en-US" sz="1500" dirty="0"/>
          </a:p>
        </p:txBody>
      </p:sp>
      <p:grpSp>
        <p:nvGrpSpPr>
          <p:cNvPr id="18" name="Group 17"/>
          <p:cNvGrpSpPr/>
          <p:nvPr/>
        </p:nvGrpSpPr>
        <p:grpSpPr>
          <a:xfrm>
            <a:off x="464714" y="1671042"/>
            <a:ext cx="2523404" cy="3040441"/>
            <a:chOff x="464714" y="1579602"/>
            <a:chExt cx="2523404" cy="3040441"/>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714" y="2151163"/>
              <a:ext cx="2449742" cy="2468880"/>
            </a:xfrm>
            <a:prstGeom prst="rect">
              <a:avLst/>
            </a:prstGeom>
          </p:spPr>
        </p:pic>
        <p:sp>
          <p:nvSpPr>
            <p:cNvPr id="8" name="TextBox 7"/>
            <p:cNvSpPr txBox="1"/>
            <p:nvPr/>
          </p:nvSpPr>
          <p:spPr>
            <a:xfrm>
              <a:off x="473583" y="1579602"/>
              <a:ext cx="2514535" cy="553998"/>
            </a:xfrm>
            <a:prstGeom prst="rect">
              <a:avLst/>
            </a:prstGeom>
            <a:noFill/>
          </p:spPr>
          <p:txBody>
            <a:bodyPr wrap="none" rtlCol="0">
              <a:spAutoFit/>
            </a:bodyPr>
            <a:lstStyle/>
            <a:p>
              <a:pPr algn="ctr"/>
              <a:r>
                <a:rPr lang="en-US" sz="1500" b="1" dirty="0" smtClean="0">
                  <a:solidFill>
                    <a:srgbClr val="FF0000"/>
                  </a:solidFill>
                </a:rPr>
                <a:t>Took spreadsheet of ~78,000 </a:t>
              </a:r>
            </a:p>
            <a:p>
              <a:pPr algn="ctr"/>
              <a:r>
                <a:rPr lang="en-US" sz="1500" dirty="0" smtClean="0"/>
                <a:t>lines of feature events</a:t>
              </a:r>
              <a:endParaRPr lang="en-US" sz="1500" dirty="0"/>
            </a:p>
          </p:txBody>
        </p:sp>
      </p:grpSp>
      <p:grpSp>
        <p:nvGrpSpPr>
          <p:cNvPr id="22" name="Group 21"/>
          <p:cNvGrpSpPr/>
          <p:nvPr/>
        </p:nvGrpSpPr>
        <p:grpSpPr>
          <a:xfrm>
            <a:off x="6493199" y="1663560"/>
            <a:ext cx="2183534" cy="3060840"/>
            <a:chOff x="6493199" y="1572120"/>
            <a:chExt cx="2183534" cy="3060840"/>
          </a:xfrm>
        </p:grpSpPr>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3199" y="2164080"/>
              <a:ext cx="2183534"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705246" y="1572120"/>
              <a:ext cx="1840312" cy="553998"/>
            </a:xfrm>
            <a:prstGeom prst="rect">
              <a:avLst/>
            </a:prstGeom>
            <a:noFill/>
          </p:spPr>
          <p:txBody>
            <a:bodyPr wrap="none" rtlCol="0">
              <a:spAutoFit/>
            </a:bodyPr>
            <a:lstStyle/>
            <a:p>
              <a:pPr algn="ctr"/>
              <a:r>
                <a:rPr lang="en-US" sz="1500" dirty="0" smtClean="0"/>
                <a:t>Applied a cascade of </a:t>
              </a:r>
            </a:p>
            <a:p>
              <a:pPr algn="ctr"/>
              <a:r>
                <a:rPr lang="en-US" sz="1500" b="1" i="1" dirty="0" smtClean="0">
                  <a:solidFill>
                    <a:srgbClr val="FF0000"/>
                  </a:solidFill>
                </a:rPr>
                <a:t>discovery</a:t>
              </a:r>
              <a:r>
                <a:rPr lang="en-US" sz="1500" b="1" dirty="0" smtClean="0">
                  <a:solidFill>
                    <a:srgbClr val="FF0000"/>
                  </a:solidFill>
                </a:rPr>
                <a:t> transforms</a:t>
              </a:r>
              <a:endParaRPr lang="en-US" sz="1500" b="1" dirty="0">
                <a:solidFill>
                  <a:srgbClr val="FF0000"/>
                </a:solidFill>
              </a:endParaRPr>
            </a:p>
          </p:txBody>
        </p:sp>
      </p:grpSp>
      <p:sp>
        <p:nvSpPr>
          <p:cNvPr id="13" name="TextBox 12"/>
          <p:cNvSpPr txBox="1"/>
          <p:nvPr/>
        </p:nvSpPr>
        <p:spPr>
          <a:xfrm>
            <a:off x="1751509" y="5086290"/>
            <a:ext cx="7125733" cy="400110"/>
          </a:xfrm>
          <a:prstGeom prst="rect">
            <a:avLst/>
          </a:prstGeom>
          <a:noFill/>
        </p:spPr>
        <p:txBody>
          <a:bodyPr wrap="none" rtlCol="0">
            <a:spAutoFit/>
          </a:bodyPr>
          <a:lstStyle/>
          <a:p>
            <a:r>
              <a:rPr lang="en-US" sz="2000" dirty="0" smtClean="0"/>
              <a:t>Presented the 2,800,000 events in </a:t>
            </a:r>
            <a:r>
              <a:rPr lang="en-US" sz="2000" b="1" i="1" u="sng" dirty="0" smtClean="0"/>
              <a:t>discovery</a:t>
            </a:r>
            <a:r>
              <a:rPr lang="en-US" sz="2000" dirty="0" smtClean="0"/>
              <a:t> framework to BI team</a:t>
            </a:r>
            <a:endParaRPr lang="en-US" sz="2000" dirty="0"/>
          </a:p>
        </p:txBody>
      </p:sp>
      <p:sp>
        <p:nvSpPr>
          <p:cNvPr id="20" name="TextBox 19"/>
          <p:cNvSpPr txBox="1"/>
          <p:nvPr/>
        </p:nvSpPr>
        <p:spPr>
          <a:xfrm>
            <a:off x="1730851" y="5522135"/>
            <a:ext cx="7348870" cy="784830"/>
          </a:xfrm>
          <a:prstGeom prst="rect">
            <a:avLst/>
          </a:prstGeom>
          <a:noFill/>
        </p:spPr>
        <p:txBody>
          <a:bodyPr wrap="square" rtlCol="0">
            <a:spAutoFit/>
          </a:bodyPr>
          <a:lstStyle/>
          <a:p>
            <a:r>
              <a:rPr lang="en-US" sz="1500" dirty="0" smtClean="0">
                <a:solidFill>
                  <a:srgbClr val="FF0000"/>
                </a:solidFill>
              </a:rPr>
              <a:t>Red box:  </a:t>
            </a:r>
            <a:r>
              <a:rPr lang="en-US" sz="1500" dirty="0" smtClean="0"/>
              <a:t>40% of customers did not have device installed properly</a:t>
            </a:r>
          </a:p>
          <a:p>
            <a:r>
              <a:rPr lang="en-US" sz="1500" dirty="0" smtClean="0">
                <a:solidFill>
                  <a:srgbClr val="00B050"/>
                </a:solidFill>
              </a:rPr>
              <a:t>Green Box:  </a:t>
            </a:r>
            <a:r>
              <a:rPr lang="en-US" sz="1500" dirty="0" smtClean="0"/>
              <a:t>30% had late starts</a:t>
            </a:r>
          </a:p>
          <a:p>
            <a:r>
              <a:rPr lang="en-US" sz="1500" dirty="0" smtClean="0">
                <a:solidFill>
                  <a:srgbClr val="FFC000"/>
                </a:solidFill>
              </a:rPr>
              <a:t>Yellow box:  </a:t>
            </a:r>
            <a:r>
              <a:rPr lang="en-US" sz="1500" dirty="0" smtClean="0"/>
              <a:t>Data Warehouse dropped 30 hours of (paid for) recorded data</a:t>
            </a:r>
          </a:p>
        </p:txBody>
      </p:sp>
      <p:sp>
        <p:nvSpPr>
          <p:cNvPr id="4" name="TextBox 3"/>
          <p:cNvSpPr txBox="1"/>
          <p:nvPr/>
        </p:nvSpPr>
        <p:spPr>
          <a:xfrm>
            <a:off x="1730851" y="6324600"/>
            <a:ext cx="5869364" cy="400110"/>
          </a:xfrm>
          <a:prstGeom prst="rect">
            <a:avLst/>
          </a:prstGeom>
          <a:noFill/>
          <a:ln>
            <a:noFill/>
          </a:ln>
        </p:spPr>
        <p:txBody>
          <a:bodyPr wrap="none" rtlCol="0">
            <a:spAutoFit/>
          </a:bodyPr>
          <a:lstStyle/>
          <a:p>
            <a:r>
              <a:rPr lang="en-US" sz="2000" b="1" i="1" dirty="0" smtClean="0">
                <a:solidFill>
                  <a:srgbClr val="003399"/>
                </a:solidFill>
              </a:rPr>
              <a:t>Analytics at this fundamental level is a section of QA</a:t>
            </a:r>
            <a:endParaRPr lang="en-US" sz="2000" b="1" i="1" dirty="0">
              <a:solidFill>
                <a:srgbClr val="003399"/>
              </a:solidFill>
            </a:endParaRPr>
          </a:p>
        </p:txBody>
      </p:sp>
      <p:grpSp>
        <p:nvGrpSpPr>
          <p:cNvPr id="19" name="Group 18"/>
          <p:cNvGrpSpPr/>
          <p:nvPr/>
        </p:nvGrpSpPr>
        <p:grpSpPr>
          <a:xfrm>
            <a:off x="3475241" y="1671042"/>
            <a:ext cx="2539074" cy="3040441"/>
            <a:chOff x="3475241" y="1579602"/>
            <a:chExt cx="2539074" cy="3040441"/>
          </a:xfrm>
        </p:grpSpPr>
        <p:sp>
          <p:nvSpPr>
            <p:cNvPr id="9" name="TextBox 8"/>
            <p:cNvSpPr txBox="1"/>
            <p:nvPr/>
          </p:nvSpPr>
          <p:spPr>
            <a:xfrm>
              <a:off x="3508180" y="1579602"/>
              <a:ext cx="2506135" cy="553998"/>
            </a:xfrm>
            <a:prstGeom prst="rect">
              <a:avLst/>
            </a:prstGeom>
            <a:noFill/>
          </p:spPr>
          <p:txBody>
            <a:bodyPr wrap="none" rtlCol="0">
              <a:spAutoFit/>
            </a:bodyPr>
            <a:lstStyle/>
            <a:p>
              <a:pPr algn="ctr"/>
              <a:r>
                <a:rPr lang="en-US" sz="1500" b="1" dirty="0" smtClean="0">
                  <a:solidFill>
                    <a:srgbClr val="FF0000"/>
                  </a:solidFill>
                </a:rPr>
                <a:t>Engineered</a:t>
              </a:r>
              <a:r>
                <a:rPr lang="en-US" sz="1500" b="1" dirty="0" smtClean="0"/>
                <a:t> </a:t>
              </a:r>
              <a:r>
                <a:rPr lang="en-US" sz="1500" b="1" dirty="0" smtClean="0">
                  <a:solidFill>
                    <a:srgbClr val="FF0000"/>
                  </a:solidFill>
                </a:rPr>
                <a:t>time domain </a:t>
              </a:r>
              <a:r>
                <a:rPr lang="en-US" sz="1500" dirty="0" smtClean="0"/>
                <a:t>to</a:t>
              </a:r>
            </a:p>
            <a:p>
              <a:pPr algn="ctr"/>
              <a:r>
                <a:rPr lang="en-US" sz="1500" dirty="0" smtClean="0"/>
                <a:t>visualize as 2800x1000 matrix</a:t>
              </a:r>
              <a:endParaRPr lang="en-US" sz="1500" dirty="0"/>
            </a:p>
          </p:txBody>
        </p:sp>
        <p:grpSp>
          <p:nvGrpSpPr>
            <p:cNvPr id="11" name="Group 10"/>
            <p:cNvGrpSpPr>
              <a:grpSpLocks noChangeAspect="1"/>
            </p:cNvGrpSpPr>
            <p:nvPr/>
          </p:nvGrpSpPr>
          <p:grpSpPr>
            <a:xfrm>
              <a:off x="3475241" y="2151163"/>
              <a:ext cx="2461297" cy="2468880"/>
              <a:chOff x="3505200" y="1972748"/>
              <a:chExt cx="2743200" cy="2751652"/>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6223" y="1972748"/>
                <a:ext cx="2722177" cy="2751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05762" y="2085201"/>
                <a:ext cx="518905" cy="264621"/>
              </a:xfrm>
              <a:prstGeom prst="rect">
                <a:avLst/>
              </a:prstGeom>
              <a:noFill/>
            </p:spPr>
            <p:txBody>
              <a:bodyPr wrap="none" rtlCol="0">
                <a:spAutoFit/>
              </a:bodyPr>
              <a:lstStyle/>
              <a:p>
                <a:r>
                  <a:rPr lang="en-US" sz="1000" b="1" dirty="0" smtClean="0">
                    <a:solidFill>
                      <a:srgbClr val="FF0000"/>
                    </a:solidFill>
                  </a:rPr>
                  <a:t>Day 1</a:t>
                </a:r>
                <a:endParaRPr lang="en-US" sz="1000" b="1" dirty="0">
                  <a:solidFill>
                    <a:srgbClr val="FF0000"/>
                  </a:solidFill>
                </a:endParaRPr>
              </a:p>
            </p:txBody>
          </p:sp>
          <p:sp>
            <p:nvSpPr>
              <p:cNvPr id="21" name="TextBox 20"/>
              <p:cNvSpPr txBox="1"/>
              <p:nvPr/>
            </p:nvSpPr>
            <p:spPr>
              <a:xfrm>
                <a:off x="3505200" y="4447401"/>
                <a:ext cx="589541" cy="264621"/>
              </a:xfrm>
              <a:prstGeom prst="rect">
                <a:avLst/>
              </a:prstGeom>
              <a:noFill/>
            </p:spPr>
            <p:txBody>
              <a:bodyPr wrap="none" rtlCol="0">
                <a:spAutoFit/>
              </a:bodyPr>
              <a:lstStyle/>
              <a:p>
                <a:r>
                  <a:rPr lang="en-US" sz="1000" b="1" dirty="0" smtClean="0">
                    <a:solidFill>
                      <a:srgbClr val="FF0000"/>
                    </a:solidFill>
                  </a:rPr>
                  <a:t>Day 28</a:t>
                </a:r>
                <a:endParaRPr lang="en-US" sz="1000" b="1" dirty="0">
                  <a:solidFill>
                    <a:srgbClr val="FF0000"/>
                  </a:solidFill>
                </a:endParaRPr>
              </a:p>
            </p:txBody>
          </p:sp>
          <p:cxnSp>
            <p:nvCxnSpPr>
              <p:cNvPr id="14" name="Straight Arrow Connector 13"/>
              <p:cNvCxnSpPr/>
              <p:nvPr/>
            </p:nvCxnSpPr>
            <p:spPr>
              <a:xfrm>
                <a:off x="3581400" y="2362200"/>
                <a:ext cx="0" cy="2057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30" name="Group 29"/>
          <p:cNvGrpSpPr/>
          <p:nvPr/>
        </p:nvGrpSpPr>
        <p:grpSpPr>
          <a:xfrm>
            <a:off x="228600" y="5155014"/>
            <a:ext cx="1295400" cy="1398186"/>
            <a:chOff x="3086165" y="4636990"/>
            <a:chExt cx="2324842" cy="2144810"/>
          </a:xfrm>
        </p:grpSpPr>
        <p:grpSp>
          <p:nvGrpSpPr>
            <p:cNvPr id="31" name="Group 18"/>
            <p:cNvGrpSpPr/>
            <p:nvPr/>
          </p:nvGrpSpPr>
          <p:grpSpPr>
            <a:xfrm>
              <a:off x="3086165" y="4636990"/>
              <a:ext cx="2324842" cy="2144810"/>
              <a:chOff x="4154854" y="5380218"/>
              <a:chExt cx="1180767" cy="1335070"/>
            </a:xfrm>
          </p:grpSpPr>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4854" y="5380218"/>
                <a:ext cx="1180767" cy="133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4343400" y="5442466"/>
                <a:ext cx="304800" cy="11869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648200" y="6149978"/>
                <a:ext cx="533400" cy="138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952408" y="5442465"/>
                <a:ext cx="229192" cy="707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4104885" y="4736991"/>
              <a:ext cx="467115" cy="190682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457200" y="228600"/>
            <a:ext cx="8229600" cy="553998"/>
          </a:xfrm>
          <a:prstGeom prst="rect">
            <a:avLst/>
          </a:prstGeom>
          <a:noFill/>
        </p:spPr>
        <p:txBody>
          <a:bodyPr wrap="none" rtlCol="0" anchor="ctr" anchorCtr="0">
            <a:noAutofit/>
          </a:bodyPr>
          <a:lstStyle/>
          <a:p>
            <a:pPr algn="ctr"/>
            <a:r>
              <a:rPr lang="en-US" sz="2500" b="1" dirty="0">
                <a:solidFill>
                  <a:srgbClr val="660066"/>
                </a:solidFill>
              </a:rPr>
              <a:t>A Database Example that Moved from Row Entry to Time Domain</a:t>
            </a:r>
          </a:p>
        </p:txBody>
      </p:sp>
      <p:cxnSp>
        <p:nvCxnSpPr>
          <p:cNvPr id="26" name="Straight Connector 25"/>
          <p:cNvCxnSpPr/>
          <p:nvPr/>
        </p:nvCxnSpPr>
        <p:spPr>
          <a:xfrm>
            <a:off x="228600" y="4953000"/>
            <a:ext cx="8686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26368" y="2343500"/>
            <a:ext cx="428658" cy="118713"/>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2286000"/>
            <a:ext cx="590226" cy="215444"/>
          </a:xfrm>
          <a:prstGeom prst="rect">
            <a:avLst/>
          </a:prstGeom>
          <a:noFill/>
        </p:spPr>
        <p:txBody>
          <a:bodyPr wrap="none" rtlCol="0">
            <a:spAutoFit/>
          </a:bodyPr>
          <a:lstStyle/>
          <a:p>
            <a:r>
              <a:rPr lang="en-US" sz="800" dirty="0" smtClean="0"/>
              <a:t>Customer</a:t>
            </a:r>
            <a:endParaRPr lang="en-US" sz="800" dirty="0"/>
          </a:p>
        </p:txBody>
      </p:sp>
    </p:spTree>
    <p:extLst>
      <p:ext uri="{BB962C8B-B14F-4D97-AF65-F5344CB8AC3E}">
        <p14:creationId xmlns:p14="http://schemas.microsoft.com/office/powerpoint/2010/main" val="2444055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5" name="Group 2054"/>
          <p:cNvGrpSpPr/>
          <p:nvPr/>
        </p:nvGrpSpPr>
        <p:grpSpPr>
          <a:xfrm>
            <a:off x="567430" y="4114800"/>
            <a:ext cx="1990131" cy="2514600"/>
            <a:chOff x="378317" y="4114800"/>
            <a:chExt cx="1990131" cy="2514600"/>
          </a:xfrm>
        </p:grpSpPr>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317" y="4617720"/>
              <a:ext cx="1990131"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409076" y="4114800"/>
              <a:ext cx="1876924" cy="492443"/>
            </a:xfrm>
            <a:prstGeom prst="rect">
              <a:avLst/>
            </a:prstGeom>
            <a:noFill/>
          </p:spPr>
          <p:txBody>
            <a:bodyPr wrap="none" rtlCol="0">
              <a:spAutoFit/>
            </a:bodyPr>
            <a:lstStyle/>
            <a:p>
              <a:pPr algn="ctr"/>
              <a:r>
                <a:rPr lang="en-US" sz="1300" b="1" dirty="0" smtClean="0">
                  <a:solidFill>
                    <a:srgbClr val="FF0000"/>
                  </a:solidFill>
                </a:rPr>
                <a:t>3. </a:t>
              </a:r>
              <a:r>
                <a:rPr lang="en-US" sz="1300" b="1" dirty="0" smtClean="0"/>
                <a:t>Engineer a structured </a:t>
              </a:r>
            </a:p>
            <a:p>
              <a:pPr algn="ctr"/>
              <a:r>
                <a:rPr lang="en-US" sz="1300" b="1" dirty="0" smtClean="0"/>
                <a:t>visualization</a:t>
              </a:r>
              <a:endParaRPr lang="en-US" sz="1300" b="1" dirty="0"/>
            </a:p>
          </p:txBody>
        </p:sp>
      </p:grpSp>
      <p:cxnSp>
        <p:nvCxnSpPr>
          <p:cNvPr id="2049" name="Straight Arrow Connector 2048"/>
          <p:cNvCxnSpPr/>
          <p:nvPr/>
        </p:nvCxnSpPr>
        <p:spPr>
          <a:xfrm>
            <a:off x="1445116" y="3581400"/>
            <a:ext cx="0" cy="4783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52" name="Straight Arrow Connector 2051"/>
          <p:cNvCxnSpPr/>
          <p:nvPr/>
        </p:nvCxnSpPr>
        <p:spPr>
          <a:xfrm>
            <a:off x="2743200" y="5513874"/>
            <a:ext cx="54864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736473" y="5517832"/>
            <a:ext cx="54864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061" name="Group 2060"/>
          <p:cNvGrpSpPr/>
          <p:nvPr/>
        </p:nvGrpSpPr>
        <p:grpSpPr>
          <a:xfrm>
            <a:off x="3372707" y="838200"/>
            <a:ext cx="2135438" cy="411480"/>
            <a:chOff x="3372707" y="838200"/>
            <a:chExt cx="2135438" cy="411480"/>
          </a:xfrm>
        </p:grpSpPr>
        <p:sp>
          <p:nvSpPr>
            <p:cNvPr id="29" name="TextBox 28"/>
            <p:cNvSpPr txBox="1"/>
            <p:nvPr/>
          </p:nvSpPr>
          <p:spPr>
            <a:xfrm>
              <a:off x="3463803" y="914400"/>
              <a:ext cx="2044342" cy="292388"/>
            </a:xfrm>
            <a:prstGeom prst="rect">
              <a:avLst/>
            </a:prstGeom>
            <a:noFill/>
          </p:spPr>
          <p:txBody>
            <a:bodyPr wrap="none" rtlCol="0">
              <a:spAutoFit/>
            </a:bodyPr>
            <a:lstStyle/>
            <a:p>
              <a:r>
                <a:rPr lang="en-US" sz="1300" b="1" dirty="0" smtClean="0">
                  <a:solidFill>
                    <a:srgbClr val="FF0000"/>
                  </a:solidFill>
                </a:rPr>
                <a:t>1. </a:t>
              </a:r>
              <a:r>
                <a:rPr lang="en-US" sz="1300" b="1" dirty="0" smtClean="0"/>
                <a:t> BD task - work schedule</a:t>
              </a:r>
              <a:endParaRPr lang="en-US" sz="1300" b="1" dirty="0"/>
            </a:p>
          </p:txBody>
        </p:sp>
        <p:sp>
          <p:nvSpPr>
            <p:cNvPr id="7" name="Left Brace 6"/>
            <p:cNvSpPr/>
            <p:nvPr/>
          </p:nvSpPr>
          <p:spPr>
            <a:xfrm>
              <a:off x="3372707" y="838200"/>
              <a:ext cx="159327" cy="41148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5" name="Straight Arrow Connector 34"/>
          <p:cNvCxnSpPr/>
          <p:nvPr/>
        </p:nvCxnSpPr>
        <p:spPr>
          <a:xfrm flipH="1">
            <a:off x="2819400" y="1042416"/>
            <a:ext cx="48403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3256722" y="1397591"/>
            <a:ext cx="2534478" cy="2564809"/>
            <a:chOff x="3181080" y="1371600"/>
            <a:chExt cx="2534478" cy="2564809"/>
          </a:xfrm>
        </p:grpSpPr>
        <p:sp>
          <p:nvSpPr>
            <p:cNvPr id="2" name="TextBox 1"/>
            <p:cNvSpPr txBox="1"/>
            <p:nvPr/>
          </p:nvSpPr>
          <p:spPr>
            <a:xfrm>
              <a:off x="3276600" y="1773364"/>
              <a:ext cx="2381742" cy="2092881"/>
            </a:xfrm>
            <a:prstGeom prst="rect">
              <a:avLst/>
            </a:prstGeom>
            <a:noFill/>
          </p:spPr>
          <p:txBody>
            <a:bodyPr wrap="none" rtlCol="0">
              <a:spAutoFit/>
            </a:bodyPr>
            <a:lstStyle/>
            <a:p>
              <a:r>
                <a:rPr lang="en-US" sz="1300" b="1" dirty="0" smtClean="0"/>
                <a:t>Architecture/Data Storage</a:t>
              </a:r>
            </a:p>
            <a:p>
              <a:pPr marL="320040" indent="-137160">
                <a:buFont typeface="Arial" panose="020B0604020202020204" pitchFamily="34" charset="0"/>
                <a:buChar char="•"/>
              </a:pPr>
              <a:r>
                <a:rPr lang="en-US" sz="1300" dirty="0" smtClean="0"/>
                <a:t>DW purchase lapse</a:t>
              </a:r>
            </a:p>
            <a:p>
              <a:r>
                <a:rPr lang="en-US" sz="1300" b="1" dirty="0" smtClean="0"/>
                <a:t>ETL</a:t>
              </a:r>
            </a:p>
            <a:p>
              <a:pPr marL="320040" indent="-137160">
                <a:buFont typeface="Arial" panose="020B0604020202020204" pitchFamily="34" charset="0"/>
                <a:buChar char="•"/>
              </a:pPr>
              <a:r>
                <a:rPr lang="en-US" sz="1300" dirty="0" smtClean="0"/>
                <a:t>Data Source Consistency</a:t>
              </a:r>
            </a:p>
            <a:p>
              <a:r>
                <a:rPr lang="en-US" sz="1300" b="1" dirty="0" smtClean="0"/>
                <a:t>Modeling </a:t>
              </a:r>
            </a:p>
            <a:p>
              <a:pPr marL="320040" indent="-137160">
                <a:buFont typeface="Arial" panose="020B0604020202020204" pitchFamily="34" charset="0"/>
                <a:buChar char="•"/>
              </a:pPr>
              <a:r>
                <a:rPr lang="en-US" sz="1300" dirty="0" smtClean="0"/>
                <a:t>20% valid segment </a:t>
              </a:r>
            </a:p>
            <a:p>
              <a:r>
                <a:rPr lang="en-US" sz="1300" b="1" dirty="0" smtClean="0"/>
                <a:t>BI </a:t>
              </a:r>
              <a:endParaRPr lang="en-US" sz="1300" b="1" dirty="0"/>
            </a:p>
            <a:p>
              <a:pPr marL="320040" indent="-137160">
                <a:buFont typeface="Arial" panose="020B0604020202020204" pitchFamily="34" charset="0"/>
                <a:buChar char="•"/>
              </a:pPr>
              <a:r>
                <a:rPr lang="en-US" sz="1300" dirty="0"/>
                <a:t>24 Hr. Home Habits </a:t>
              </a:r>
              <a:endParaRPr lang="en-US" sz="1300" dirty="0">
                <a:solidFill>
                  <a:srgbClr val="FF0000"/>
                </a:solidFill>
              </a:endParaRPr>
            </a:p>
            <a:p>
              <a:r>
                <a:rPr lang="en-US" sz="1300" b="1" dirty="0" smtClean="0"/>
                <a:t>BD</a:t>
              </a:r>
            </a:p>
            <a:p>
              <a:pPr marL="320040" indent="-137160">
                <a:buFont typeface="Arial" panose="020B0604020202020204" pitchFamily="34" charset="0"/>
                <a:buChar char="•"/>
              </a:pPr>
              <a:r>
                <a:rPr lang="en-US" sz="1300" dirty="0" smtClean="0"/>
                <a:t>Ask Techs to check sensors</a:t>
              </a:r>
              <a:endParaRPr lang="en-US" sz="1300" dirty="0"/>
            </a:p>
          </p:txBody>
        </p:sp>
        <p:sp>
          <p:nvSpPr>
            <p:cNvPr id="13" name="TextBox 12"/>
            <p:cNvSpPr txBox="1"/>
            <p:nvPr/>
          </p:nvSpPr>
          <p:spPr>
            <a:xfrm>
              <a:off x="3261803" y="1429435"/>
              <a:ext cx="2376997" cy="323165"/>
            </a:xfrm>
            <a:prstGeom prst="rect">
              <a:avLst/>
            </a:prstGeom>
            <a:noFill/>
            <a:effectLst>
              <a:glow rad="228600">
                <a:schemeClr val="accent4">
                  <a:satMod val="175000"/>
                  <a:alpha val="40000"/>
                </a:schemeClr>
              </a:glow>
            </a:effectLst>
          </p:spPr>
          <p:txBody>
            <a:bodyPr wrap="none" rtlCol="0">
              <a:spAutoFit/>
            </a:bodyPr>
            <a:lstStyle/>
            <a:p>
              <a:r>
                <a:rPr lang="en-US" sz="1500" b="1" dirty="0" smtClean="0">
                  <a:solidFill>
                    <a:srgbClr val="FF0000"/>
                  </a:solidFill>
                </a:rPr>
                <a:t>1-6: </a:t>
              </a:r>
              <a:r>
                <a:rPr lang="en-US" sz="1500" b="1" dirty="0" smtClean="0"/>
                <a:t>Eco-System Derivatives</a:t>
              </a:r>
              <a:endParaRPr lang="en-US" sz="1500" b="1" dirty="0"/>
            </a:p>
          </p:txBody>
        </p:sp>
        <p:sp>
          <p:nvSpPr>
            <p:cNvPr id="2048" name="Rectangle 2047"/>
            <p:cNvSpPr/>
            <p:nvPr/>
          </p:nvSpPr>
          <p:spPr>
            <a:xfrm>
              <a:off x="3181080" y="1371600"/>
              <a:ext cx="2534478" cy="256480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219383" y="926812"/>
            <a:ext cx="2467417" cy="2578388"/>
            <a:chOff x="6219383" y="926812"/>
            <a:chExt cx="2467417" cy="2578388"/>
          </a:xfrm>
        </p:grpSpPr>
        <p:sp>
          <p:nvSpPr>
            <p:cNvPr id="23" name="TextBox 22"/>
            <p:cNvSpPr txBox="1"/>
            <p:nvPr/>
          </p:nvSpPr>
          <p:spPr>
            <a:xfrm>
              <a:off x="6781800" y="926812"/>
              <a:ext cx="1252266" cy="292388"/>
            </a:xfrm>
            <a:prstGeom prst="rect">
              <a:avLst/>
            </a:prstGeom>
            <a:noFill/>
          </p:spPr>
          <p:txBody>
            <a:bodyPr wrap="none" rtlCol="0">
              <a:spAutoFit/>
            </a:bodyPr>
            <a:lstStyle/>
            <a:p>
              <a:r>
                <a:rPr lang="en-US" sz="1300" b="1" dirty="0">
                  <a:solidFill>
                    <a:srgbClr val="FF0000"/>
                  </a:solidFill>
                </a:rPr>
                <a:t>6</a:t>
              </a:r>
              <a:r>
                <a:rPr lang="en-US" sz="1300" b="1" dirty="0" smtClean="0">
                  <a:solidFill>
                    <a:srgbClr val="FF0000"/>
                  </a:solidFill>
                </a:rPr>
                <a:t>.  </a:t>
              </a:r>
              <a:r>
                <a:rPr lang="en-US" sz="1300" b="1" dirty="0" smtClean="0"/>
                <a:t>BD Solution</a:t>
              </a:r>
              <a:endParaRPr lang="en-US" sz="1300" b="1" dirty="0"/>
            </a:p>
          </p:txBody>
        </p:sp>
        <p:grpSp>
          <p:nvGrpSpPr>
            <p:cNvPr id="8" name="Group 7"/>
            <p:cNvGrpSpPr>
              <a:grpSpLocks noChangeAspect="1"/>
            </p:cNvGrpSpPr>
            <p:nvPr/>
          </p:nvGrpSpPr>
          <p:grpSpPr>
            <a:xfrm>
              <a:off x="6219383" y="1217376"/>
              <a:ext cx="2467417" cy="2287824"/>
              <a:chOff x="6219383" y="1064976"/>
              <a:chExt cx="2467417" cy="2287824"/>
            </a:xfrm>
          </p:grpSpPr>
          <p:grpSp>
            <p:nvGrpSpPr>
              <p:cNvPr id="37" name="Group 36"/>
              <p:cNvGrpSpPr/>
              <p:nvPr/>
            </p:nvGrpSpPr>
            <p:grpSpPr>
              <a:xfrm>
                <a:off x="7601004" y="1064976"/>
                <a:ext cx="544975" cy="2036267"/>
                <a:chOff x="982747" y="1507493"/>
                <a:chExt cx="1534085" cy="4355145"/>
              </a:xfrm>
            </p:grpSpPr>
            <p:pic>
              <p:nvPicPr>
                <p:cNvPr id="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23132" y="3596437"/>
                  <a:ext cx="3772080" cy="760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1732642" y="5422809"/>
                  <a:ext cx="784190" cy="307776"/>
                </a:xfrm>
                <a:prstGeom prst="rect">
                  <a:avLst/>
                </a:prstGeom>
                <a:noFill/>
              </p:spPr>
              <p:txBody>
                <a:bodyPr wrap="none" rtlCol="0">
                  <a:spAutoFit/>
                </a:bodyPr>
                <a:lstStyle/>
                <a:p>
                  <a:r>
                    <a:rPr lang="en-US" sz="1400" dirty="0" smtClean="0"/>
                    <a:t>6:59 pm</a:t>
                  </a:r>
                  <a:endParaRPr lang="en-US" sz="1400" dirty="0"/>
                </a:p>
              </p:txBody>
            </p:sp>
            <p:cxnSp>
              <p:nvCxnSpPr>
                <p:cNvPr id="41" name="Straight Arrow Connector 40"/>
                <p:cNvCxnSpPr/>
                <p:nvPr/>
              </p:nvCxnSpPr>
              <p:spPr>
                <a:xfrm>
                  <a:off x="2009321" y="150749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009322" y="2579485"/>
                  <a:ext cx="0" cy="2929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633176" y="2018495"/>
                  <a:ext cx="784190" cy="307776"/>
                </a:xfrm>
                <a:prstGeom prst="rect">
                  <a:avLst/>
                </a:prstGeom>
                <a:noFill/>
              </p:spPr>
              <p:txBody>
                <a:bodyPr wrap="none" rtlCol="0">
                  <a:spAutoFit/>
                </a:bodyPr>
                <a:lstStyle/>
                <a:p>
                  <a:r>
                    <a:rPr lang="en-US" sz="1400" dirty="0" smtClean="0"/>
                    <a:t>7:00 pm</a:t>
                  </a:r>
                  <a:endParaRPr lang="en-US" sz="1400" dirty="0"/>
                </a:p>
              </p:txBody>
            </p:sp>
          </p:grpSp>
          <p:sp>
            <p:nvSpPr>
              <p:cNvPr id="9" name="Left Brace 8"/>
              <p:cNvSpPr/>
              <p:nvPr/>
            </p:nvSpPr>
            <p:spPr>
              <a:xfrm>
                <a:off x="7243885" y="2348967"/>
                <a:ext cx="283380" cy="587091"/>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488753" y="1847552"/>
                <a:ext cx="873957" cy="1169551"/>
              </a:xfrm>
              <a:prstGeom prst="rect">
                <a:avLst/>
              </a:prstGeom>
              <a:noFill/>
            </p:spPr>
            <p:txBody>
              <a:bodyPr wrap="none" rtlCol="0">
                <a:spAutoFit/>
              </a:bodyPr>
              <a:lstStyle/>
              <a:p>
                <a:pPr algn="ctr"/>
                <a:r>
                  <a:rPr lang="en-US" sz="1400" b="1" dirty="0" smtClean="0"/>
                  <a:t>Work </a:t>
                </a:r>
              </a:p>
              <a:p>
                <a:pPr algn="ctr"/>
                <a:r>
                  <a:rPr lang="en-US" sz="1400" b="1" dirty="0" smtClean="0"/>
                  <a:t>Schedule</a:t>
                </a:r>
              </a:p>
              <a:p>
                <a:pPr algn="ctr"/>
                <a:r>
                  <a:rPr lang="en-US" sz="1400" dirty="0" smtClean="0"/>
                  <a:t>8:45 AM</a:t>
                </a:r>
              </a:p>
              <a:p>
                <a:pPr algn="ctr"/>
                <a:r>
                  <a:rPr lang="en-US" sz="1400" dirty="0" smtClean="0"/>
                  <a:t>to</a:t>
                </a:r>
              </a:p>
              <a:p>
                <a:pPr algn="ctr"/>
                <a:r>
                  <a:rPr lang="en-US" sz="1400" dirty="0" smtClean="0"/>
                  <a:t> 5:30 PM </a:t>
                </a:r>
                <a:endParaRPr lang="en-US" sz="1400" dirty="0"/>
              </a:p>
            </p:txBody>
          </p:sp>
          <p:sp>
            <p:nvSpPr>
              <p:cNvPr id="2050" name="Rectangle 2049"/>
              <p:cNvSpPr/>
              <p:nvPr/>
            </p:nvSpPr>
            <p:spPr>
              <a:xfrm>
                <a:off x="6219383" y="1219200"/>
                <a:ext cx="2467417"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54" name="Group 2053"/>
          <p:cNvGrpSpPr/>
          <p:nvPr/>
        </p:nvGrpSpPr>
        <p:grpSpPr>
          <a:xfrm>
            <a:off x="3290001" y="4114800"/>
            <a:ext cx="2516439" cy="2446262"/>
            <a:chOff x="3035068" y="4114800"/>
            <a:chExt cx="2516439" cy="2446262"/>
          </a:xfrm>
        </p:grpSpPr>
        <p:sp>
          <p:nvSpPr>
            <p:cNvPr id="18" name="TextBox 17"/>
            <p:cNvSpPr txBox="1"/>
            <p:nvPr/>
          </p:nvSpPr>
          <p:spPr>
            <a:xfrm>
              <a:off x="3035068" y="4114800"/>
              <a:ext cx="2516439" cy="492443"/>
            </a:xfrm>
            <a:prstGeom prst="rect">
              <a:avLst/>
            </a:prstGeom>
            <a:noFill/>
          </p:spPr>
          <p:txBody>
            <a:bodyPr wrap="square" rtlCol="0">
              <a:spAutoFit/>
            </a:bodyPr>
            <a:lstStyle/>
            <a:p>
              <a:pPr algn="ctr"/>
              <a:r>
                <a:rPr lang="en-US" sz="1300" b="1" dirty="0" smtClean="0">
                  <a:solidFill>
                    <a:srgbClr val="FF0000"/>
                  </a:solidFill>
                </a:rPr>
                <a:t>4. </a:t>
              </a:r>
              <a:r>
                <a:rPr lang="en-US" sz="1300" b="1" dirty="0" smtClean="0"/>
                <a:t> Signal Processing to see what you have or thought you had</a:t>
              </a:r>
              <a:endParaRPr lang="en-US" sz="1300" dirty="0"/>
            </a:p>
          </p:txBody>
        </p:sp>
        <p:grpSp>
          <p:nvGrpSpPr>
            <p:cNvPr id="3" name="Group 2"/>
            <p:cNvGrpSpPr>
              <a:grpSpLocks noChangeAspect="1"/>
            </p:cNvGrpSpPr>
            <p:nvPr/>
          </p:nvGrpSpPr>
          <p:grpSpPr>
            <a:xfrm>
              <a:off x="3252577" y="4640822"/>
              <a:ext cx="2081423" cy="1920240"/>
              <a:chOff x="3086165" y="4636990"/>
              <a:chExt cx="2324842" cy="2144810"/>
            </a:xfrm>
          </p:grpSpPr>
          <p:grpSp>
            <p:nvGrpSpPr>
              <p:cNvPr id="24" name="Group 18"/>
              <p:cNvGrpSpPr/>
              <p:nvPr/>
            </p:nvGrpSpPr>
            <p:grpSpPr>
              <a:xfrm>
                <a:off x="3086165" y="4636990"/>
                <a:ext cx="2324842" cy="2144810"/>
                <a:chOff x="4154854" y="5380218"/>
                <a:chExt cx="1180767" cy="1335070"/>
              </a:xfrm>
            </p:grpSpPr>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4854" y="5380218"/>
                  <a:ext cx="1180767" cy="133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4343400" y="5442466"/>
                  <a:ext cx="304800" cy="11869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648200" y="6149978"/>
                  <a:ext cx="533400" cy="138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952408" y="5442465"/>
                  <a:ext cx="229192" cy="707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4104885" y="4736991"/>
                <a:ext cx="467115" cy="190682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56" name="Group 2055"/>
          <p:cNvGrpSpPr/>
          <p:nvPr/>
        </p:nvGrpSpPr>
        <p:grpSpPr>
          <a:xfrm>
            <a:off x="6324599" y="4114800"/>
            <a:ext cx="2209801" cy="2438400"/>
            <a:chOff x="6135486" y="4114800"/>
            <a:chExt cx="2209801" cy="2438400"/>
          </a:xfrm>
        </p:grpSpPr>
        <p:sp>
          <p:nvSpPr>
            <p:cNvPr id="21" name="TextBox 20"/>
            <p:cNvSpPr txBox="1"/>
            <p:nvPr/>
          </p:nvSpPr>
          <p:spPr>
            <a:xfrm>
              <a:off x="6135486" y="4114800"/>
              <a:ext cx="2209801" cy="492443"/>
            </a:xfrm>
            <a:prstGeom prst="rect">
              <a:avLst/>
            </a:prstGeom>
            <a:noFill/>
          </p:spPr>
          <p:txBody>
            <a:bodyPr wrap="square" rtlCol="0">
              <a:spAutoFit/>
            </a:bodyPr>
            <a:lstStyle/>
            <a:p>
              <a:pPr algn="ctr"/>
              <a:r>
                <a:rPr lang="en-US" sz="1300" b="1" dirty="0" smtClean="0">
                  <a:solidFill>
                    <a:srgbClr val="FF0000"/>
                  </a:solidFill>
                </a:rPr>
                <a:t>5. </a:t>
              </a:r>
              <a:r>
                <a:rPr lang="en-US" sz="1300" b="1" dirty="0" smtClean="0"/>
                <a:t> Modeling </a:t>
              </a:r>
              <a:r>
                <a:rPr lang="en-US" sz="1300" b="1" dirty="0"/>
                <a:t>&amp;</a:t>
              </a:r>
              <a:r>
                <a:rPr lang="en-US" sz="1300" b="1" dirty="0" smtClean="0"/>
                <a:t> Simulation solution with what you have</a:t>
              </a:r>
              <a:endParaRPr lang="en-US" sz="1300" b="1" dirty="0"/>
            </a:p>
          </p:txBody>
        </p:sp>
        <p:grpSp>
          <p:nvGrpSpPr>
            <p:cNvPr id="2053" name="Group 2052"/>
            <p:cNvGrpSpPr>
              <a:grpSpLocks noChangeAspect="1"/>
            </p:cNvGrpSpPr>
            <p:nvPr/>
          </p:nvGrpSpPr>
          <p:grpSpPr>
            <a:xfrm>
              <a:off x="6251174" y="4632960"/>
              <a:ext cx="1978426" cy="1920240"/>
              <a:chOff x="6172200" y="4636990"/>
              <a:chExt cx="2209801" cy="2144810"/>
            </a:xfrm>
          </p:grpSpPr>
          <p:grpSp>
            <p:nvGrpSpPr>
              <p:cNvPr id="2060" name="Group 2059"/>
              <p:cNvGrpSpPr>
                <a:grpSpLocks noChangeAspect="1"/>
              </p:cNvGrpSpPr>
              <p:nvPr/>
            </p:nvGrpSpPr>
            <p:grpSpPr>
              <a:xfrm>
                <a:off x="6172200" y="4636990"/>
                <a:ext cx="2209801" cy="2144810"/>
                <a:chOff x="6095999" y="4524071"/>
                <a:chExt cx="2514601" cy="2257729"/>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9" y="4553618"/>
                  <a:ext cx="1975522" cy="22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096000" y="4524071"/>
                  <a:ext cx="2514600" cy="22577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6400800" y="4800600"/>
                <a:ext cx="1394395" cy="381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8006689" y="4800600"/>
                <a:ext cx="0" cy="160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051" name="Group 2050"/>
          <p:cNvGrpSpPr/>
          <p:nvPr/>
        </p:nvGrpSpPr>
        <p:grpSpPr>
          <a:xfrm>
            <a:off x="279718" y="838200"/>
            <a:ext cx="2539682" cy="2826097"/>
            <a:chOff x="279718" y="838200"/>
            <a:chExt cx="2539682" cy="2826097"/>
          </a:xfrm>
        </p:grpSpPr>
        <p:sp>
          <p:nvSpPr>
            <p:cNvPr id="10" name="TextBox 9"/>
            <p:cNvSpPr txBox="1"/>
            <p:nvPr/>
          </p:nvSpPr>
          <p:spPr>
            <a:xfrm>
              <a:off x="309264" y="838200"/>
              <a:ext cx="2433936" cy="692497"/>
            </a:xfrm>
            <a:prstGeom prst="rect">
              <a:avLst/>
            </a:prstGeom>
            <a:noFill/>
          </p:spPr>
          <p:txBody>
            <a:bodyPr wrap="none" rtlCol="0">
              <a:spAutoFit/>
            </a:bodyPr>
            <a:lstStyle/>
            <a:p>
              <a:r>
                <a:rPr lang="en-US" sz="1300" b="1" dirty="0" smtClean="0">
                  <a:solidFill>
                    <a:srgbClr val="FF0000"/>
                  </a:solidFill>
                </a:rPr>
                <a:t>2.  </a:t>
              </a:r>
              <a:r>
                <a:rPr lang="en-US" sz="1300" b="1" dirty="0" smtClean="0"/>
                <a:t>ETL  asks Data Warehouse</a:t>
              </a:r>
            </a:p>
            <a:p>
              <a:r>
                <a:rPr lang="en-US" sz="1300" b="1" dirty="0" smtClean="0"/>
                <a:t>For activity on 1000 customers.</a:t>
              </a:r>
            </a:p>
            <a:p>
              <a:r>
                <a:rPr lang="en-US" sz="1300" b="1" dirty="0" smtClean="0"/>
                <a:t>DW returns 78,000 table entries </a:t>
              </a:r>
            </a:p>
          </p:txBody>
        </p:sp>
        <p:grpSp>
          <p:nvGrpSpPr>
            <p:cNvPr id="12" name="Group 11"/>
            <p:cNvGrpSpPr/>
            <p:nvPr/>
          </p:nvGrpSpPr>
          <p:grpSpPr>
            <a:xfrm>
              <a:off x="279718" y="1622280"/>
              <a:ext cx="2539682" cy="2042017"/>
              <a:chOff x="167770" y="1496937"/>
              <a:chExt cx="2539682" cy="2042017"/>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770" y="1710154"/>
                <a:ext cx="158483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1737565" y="2878167"/>
                <a:ext cx="939690" cy="523220"/>
              </a:xfrm>
              <a:prstGeom prst="rect">
                <a:avLst/>
              </a:prstGeom>
              <a:noFill/>
            </p:spPr>
            <p:txBody>
              <a:bodyPr wrap="square" rtlCol="0">
                <a:spAutoFit/>
              </a:bodyPr>
              <a:lstStyle/>
              <a:p>
                <a:r>
                  <a:rPr lang="en-US" sz="1400" b="1" dirty="0" smtClean="0"/>
                  <a:t>Customer Activity</a:t>
                </a:r>
              </a:p>
            </p:txBody>
          </p:sp>
          <p:pic>
            <p:nvPicPr>
              <p:cNvPr id="44" name="Picture 9" descr="Old Warehouse photo: warehouse warehous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6959" y="1496937"/>
                <a:ext cx="1420493" cy="128016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5" name="TextBox 44"/>
          <p:cNvSpPr txBox="1"/>
          <p:nvPr/>
        </p:nvSpPr>
        <p:spPr>
          <a:xfrm>
            <a:off x="457200" y="228600"/>
            <a:ext cx="8229600" cy="553998"/>
          </a:xfrm>
          <a:prstGeom prst="rect">
            <a:avLst/>
          </a:prstGeom>
          <a:noFill/>
        </p:spPr>
        <p:txBody>
          <a:bodyPr wrap="none" rtlCol="0" anchor="ctr" anchorCtr="0">
            <a:noAutofit/>
          </a:bodyPr>
          <a:lstStyle/>
          <a:p>
            <a:pPr algn="ctr"/>
            <a:r>
              <a:rPr lang="en-US" sz="2500" b="1" dirty="0" smtClean="0">
                <a:solidFill>
                  <a:srgbClr val="660066"/>
                </a:solidFill>
              </a:rPr>
              <a:t>Base-Band Visualization </a:t>
            </a:r>
            <a:r>
              <a:rPr lang="en-US" sz="2500" b="1" dirty="0">
                <a:solidFill>
                  <a:srgbClr val="660066"/>
                </a:solidFill>
              </a:rPr>
              <a:t>of </a:t>
            </a:r>
            <a:r>
              <a:rPr lang="en-US" sz="2500" b="1" dirty="0" smtClean="0">
                <a:solidFill>
                  <a:srgbClr val="660066"/>
                </a:solidFill>
              </a:rPr>
              <a:t>Analytics Invites </a:t>
            </a:r>
            <a:r>
              <a:rPr lang="en-US" sz="2500" b="1" dirty="0">
                <a:solidFill>
                  <a:srgbClr val="660066"/>
                </a:solidFill>
              </a:rPr>
              <a:t>a </a:t>
            </a:r>
            <a:r>
              <a:rPr lang="en-US" sz="2500" b="1" dirty="0" smtClean="0">
                <a:solidFill>
                  <a:srgbClr val="660066"/>
                </a:solidFill>
              </a:rPr>
              <a:t>Roundtable Approach</a:t>
            </a:r>
            <a:endParaRPr lang="en-US" sz="2500" b="1" dirty="0">
              <a:solidFill>
                <a:srgbClr val="660066"/>
              </a:solidFill>
            </a:endParaRPr>
          </a:p>
        </p:txBody>
      </p:sp>
      <p:cxnSp>
        <p:nvCxnSpPr>
          <p:cNvPr id="53" name="Straight Arrow Connector 52"/>
          <p:cNvCxnSpPr/>
          <p:nvPr/>
        </p:nvCxnSpPr>
        <p:spPr>
          <a:xfrm flipV="1">
            <a:off x="7543800" y="3627120"/>
            <a:ext cx="0" cy="4114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59" name="Frame 2058"/>
          <p:cNvSpPr/>
          <p:nvPr/>
        </p:nvSpPr>
        <p:spPr>
          <a:xfrm>
            <a:off x="0" y="685800"/>
            <a:ext cx="3133167" cy="3124200"/>
          </a:xfrm>
          <a:prstGeom prst="frame">
            <a:avLst>
              <a:gd name="adj1" fmla="val 3873"/>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a:off x="262797" y="3962399"/>
            <a:ext cx="2556603" cy="2894517"/>
          </a:xfrm>
          <a:prstGeom prst="frame">
            <a:avLst>
              <a:gd name="adj1" fmla="val 3873"/>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ame 59"/>
          <p:cNvSpPr/>
          <p:nvPr/>
        </p:nvSpPr>
        <p:spPr>
          <a:xfrm>
            <a:off x="3200400" y="3962398"/>
            <a:ext cx="2753988" cy="2894517"/>
          </a:xfrm>
          <a:prstGeom prst="frame">
            <a:avLst>
              <a:gd name="adj1" fmla="val 3873"/>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Frame 60"/>
          <p:cNvSpPr/>
          <p:nvPr/>
        </p:nvSpPr>
        <p:spPr>
          <a:xfrm>
            <a:off x="6113550" y="3982236"/>
            <a:ext cx="2573250" cy="2894517"/>
          </a:xfrm>
          <a:prstGeom prst="frame">
            <a:avLst>
              <a:gd name="adj1" fmla="val 3873"/>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a:off x="5867400" y="771743"/>
            <a:ext cx="3193314" cy="3019504"/>
          </a:xfrm>
          <a:prstGeom prst="frame">
            <a:avLst>
              <a:gd name="adj1" fmla="val 3873"/>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24683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0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059"/>
                                        </p:tgtEl>
                                        <p:attrNameLst>
                                          <p:attrName>style.visibility</p:attrName>
                                        </p:attrNameLst>
                                      </p:cBhvr>
                                      <p:to>
                                        <p:strVal val="hidden"/>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2049"/>
                                        </p:tgtEl>
                                        <p:attrNameLst>
                                          <p:attrName>style.visibility</p:attrName>
                                        </p:attrNameLst>
                                      </p:cBhvr>
                                      <p:to>
                                        <p:strVal val="visible"/>
                                      </p:to>
                                    </p:set>
                                    <p:animEffect transition="in" filter="fade">
                                      <p:cBhvr>
                                        <p:cTn id="18" dur="500"/>
                                        <p:tgtEl>
                                          <p:spTgt spid="2049"/>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5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59"/>
                                        </p:tgtEl>
                                        <p:attrNameLst>
                                          <p:attrName>style.visibility</p:attrName>
                                        </p:attrNameLst>
                                      </p:cBhvr>
                                      <p:to>
                                        <p:strVal val="hidden"/>
                                      </p:to>
                                    </p:set>
                                  </p:childTnLst>
                                </p:cTn>
                              </p:par>
                            </p:childTnLst>
                          </p:cTn>
                        </p:par>
                        <p:par>
                          <p:cTn id="26" fill="hold">
                            <p:stCondLst>
                              <p:cond delay="0"/>
                            </p:stCondLst>
                            <p:childTnLst>
                              <p:par>
                                <p:cTn id="27" presetID="10" presetClass="entr" presetSubtype="0" fill="hold" nodeType="after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0"/>
                                        </p:tgtEl>
                                        <p:attrNameLst>
                                          <p:attrName>style.visibility</p:attrName>
                                        </p:attrNameLst>
                                      </p:cBhvr>
                                      <p:to>
                                        <p:strVal val="hidden"/>
                                      </p:to>
                                    </p:set>
                                  </p:childTnLst>
                                </p:cTn>
                              </p:par>
                            </p:childTnLst>
                          </p:cTn>
                        </p:par>
                        <p:par>
                          <p:cTn id="37" fill="hold">
                            <p:stCondLst>
                              <p:cond delay="0"/>
                            </p:stCondLst>
                            <p:childTnLst>
                              <p:par>
                                <p:cTn id="38" presetID="10" presetClass="entr" presetSubtype="0"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6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61"/>
                                        </p:tgtEl>
                                        <p:attrNameLst>
                                          <p:attrName>style.visibility</p:attrName>
                                        </p:attrNameLst>
                                      </p:cBhvr>
                                      <p:to>
                                        <p:strVal val="hidden"/>
                                      </p:to>
                                    </p:set>
                                  </p:childTnLst>
                                </p:cTn>
                              </p:par>
                            </p:childTnLst>
                          </p:cTn>
                        </p:par>
                        <p:par>
                          <p:cTn id="48" fill="hold">
                            <p:stCondLst>
                              <p:cond delay="0"/>
                            </p:stCondLst>
                            <p:childTnLst>
                              <p:par>
                                <p:cTn id="49" presetID="10" presetClass="entr" presetSubtype="0"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animBg="1"/>
      <p:bldP spid="2059" grpId="1" animBg="1"/>
      <p:bldP spid="59" grpId="0" animBg="1"/>
      <p:bldP spid="59" grpId="1" animBg="1"/>
      <p:bldP spid="60" grpId="0" animBg="1"/>
      <p:bldP spid="60" grpId="1" animBg="1"/>
      <p:bldP spid="61" grpId="0" animBg="1"/>
      <p:bldP spid="61" grpId="1" animBg="1"/>
      <p:bldP spid="62" grpId="0" animBg="1"/>
      <p:bldP spid="6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371599"/>
            <a:ext cx="8229600" cy="2381071"/>
          </a:xfrm>
          <a:prstGeom prst="rect">
            <a:avLst/>
          </a:prstGeom>
          <a:noFill/>
        </p:spPr>
        <p:txBody>
          <a:bodyPr wrap="square" rtlCol="0">
            <a:noAutofit/>
          </a:bodyPr>
          <a:lstStyle/>
          <a:p>
            <a:r>
              <a:rPr lang="en-US" sz="1500" dirty="0" smtClean="0"/>
              <a:t>From the Computation Institute (University of Chicago/Argonne National Labs) and AT&amp;T Labs</a:t>
            </a:r>
          </a:p>
          <a:p>
            <a:r>
              <a:rPr lang="en-US" sz="1500" dirty="0" smtClean="0">
                <a:hlinkClick r:id="rId2"/>
              </a:rPr>
              <a:t>https://www.ci.uchicago.edu/blog/new-algebra-data-visualization</a:t>
            </a:r>
            <a:r>
              <a:rPr lang="en-US" sz="1500" dirty="0" smtClean="0"/>
              <a:t>  and</a:t>
            </a:r>
          </a:p>
          <a:p>
            <a:r>
              <a:rPr lang="en-US" sz="1500" dirty="0" smtClean="0">
                <a:hlinkClick r:id="rId3"/>
              </a:rPr>
              <a:t>https://www.ci.uchicago.edu/blog/new-computational-commons</a:t>
            </a:r>
            <a:r>
              <a:rPr lang="en-US" sz="1500" b="1" dirty="0" smtClean="0">
                <a:hlinkClick r:id="rId3"/>
              </a:rPr>
              <a:t>-cancer-genomic-data</a:t>
            </a:r>
            <a:endParaRPr lang="en-US" sz="1500" b="1" dirty="0" smtClean="0"/>
          </a:p>
          <a:p>
            <a:endParaRPr lang="en-US" sz="1500" dirty="0" smtClean="0"/>
          </a:p>
          <a:p>
            <a:r>
              <a:rPr lang="en-US" sz="1500" dirty="0" smtClean="0"/>
              <a:t>An </a:t>
            </a:r>
            <a:r>
              <a:rPr lang="en-US" sz="1500" b="1" dirty="0" smtClean="0"/>
              <a:t>Algebraic Process for Visualization </a:t>
            </a:r>
            <a:r>
              <a:rPr lang="en-US" sz="1500" dirty="0" smtClean="0"/>
              <a:t>Design by </a:t>
            </a:r>
            <a:r>
              <a:rPr lang="en-US" sz="1500" dirty="0" err="1" smtClean="0"/>
              <a:t>Kindlmann</a:t>
            </a:r>
            <a:r>
              <a:rPr lang="en-US" sz="1500" dirty="0" smtClean="0"/>
              <a:t> and </a:t>
            </a:r>
            <a:r>
              <a:rPr lang="en-US" sz="1500" dirty="0" err="1" smtClean="0"/>
              <a:t>Scheidegger</a:t>
            </a:r>
            <a:r>
              <a:rPr lang="en-US" sz="1500" dirty="0" smtClean="0"/>
              <a:t> (2014), </a:t>
            </a:r>
            <a:r>
              <a:rPr lang="en-US" sz="1500" dirty="0" smtClean="0">
                <a:hlinkClick r:id="rId4"/>
              </a:rPr>
              <a:t>http://algebraicvis.net/assets/vis2014_talk_slides.pdf</a:t>
            </a:r>
            <a:endParaRPr lang="en-US" sz="1500" dirty="0"/>
          </a:p>
          <a:p>
            <a:pPr marL="342900" indent="-342900">
              <a:buFont typeface="+mj-lt"/>
              <a:buAutoNum type="arabicParenR"/>
            </a:pPr>
            <a:endParaRPr lang="en-US" sz="1500" dirty="0" smtClean="0"/>
          </a:p>
          <a:p>
            <a:r>
              <a:rPr lang="en-US" sz="1500" dirty="0" smtClean="0"/>
              <a:t>Data Mining Challenges for Digital Libraries by founder of </a:t>
            </a:r>
            <a:r>
              <a:rPr lang="en-US" sz="1500" b="1" dirty="0" smtClean="0">
                <a:solidFill>
                  <a:schemeClr val="tx2"/>
                </a:solidFill>
              </a:rPr>
              <a:t>Open Data Group, Robert Grossman</a:t>
            </a:r>
            <a:r>
              <a:rPr lang="en-US" sz="1500" dirty="0" smtClean="0"/>
              <a:t>. Back in 1996 he mentions </a:t>
            </a:r>
            <a:r>
              <a:rPr lang="en-US" sz="1500" b="1" dirty="0" smtClean="0"/>
              <a:t>three principle </a:t>
            </a:r>
            <a:r>
              <a:rPr lang="en-US" sz="1500" dirty="0" smtClean="0"/>
              <a:t>purposes for Visual Analytics: anomaly checks,  </a:t>
            </a:r>
            <a:r>
              <a:rPr lang="en-US" sz="1500" dirty="0" err="1" smtClean="0"/>
              <a:t>Tukey’s</a:t>
            </a:r>
            <a:r>
              <a:rPr lang="en-US" sz="1500" dirty="0" smtClean="0"/>
              <a:t> EDA, and checking model assumptions.</a:t>
            </a:r>
            <a:endParaRPr lang="en-US" sz="1500" dirty="0"/>
          </a:p>
        </p:txBody>
      </p:sp>
      <p:sp>
        <p:nvSpPr>
          <p:cNvPr id="4" name="Rectangle 3"/>
          <p:cNvSpPr/>
          <p:nvPr/>
        </p:nvSpPr>
        <p:spPr>
          <a:xfrm>
            <a:off x="457200" y="4286071"/>
            <a:ext cx="8229600" cy="791527"/>
          </a:xfrm>
          <a:prstGeom prst="rect">
            <a:avLst/>
          </a:prstGeom>
        </p:spPr>
        <p:txBody>
          <a:bodyPr wrap="square">
            <a:noAutofit/>
          </a:bodyPr>
          <a:lstStyle/>
          <a:p>
            <a:r>
              <a:rPr lang="en-US" sz="1500" dirty="0" smtClean="0"/>
              <a:t>From to Data Visualization Innovation Summit, April 2015, San Jose, Elijah Meeks</a:t>
            </a:r>
            <a:r>
              <a:rPr lang="en-US" sz="1500" b="1" dirty="0" smtClean="0"/>
              <a:t>, </a:t>
            </a:r>
            <a:r>
              <a:rPr lang="en-US" sz="1500" dirty="0" smtClean="0"/>
              <a:t>Senior Data Visualization Engineer at Netflix, presented,</a:t>
            </a:r>
            <a:r>
              <a:rPr lang="en-US" sz="1500" b="1" dirty="0" smtClean="0"/>
              <a:t> ‘Beyond Line and Pie Charts: Practical Applications of Complex Data </a:t>
            </a:r>
            <a:r>
              <a:rPr lang="en-US" sz="1500" b="1" dirty="0" err="1" smtClean="0"/>
              <a:t>Viz</a:t>
            </a:r>
            <a:r>
              <a:rPr lang="en-US" sz="1500" b="1" dirty="0" smtClean="0"/>
              <a:t>’</a:t>
            </a:r>
          </a:p>
        </p:txBody>
      </p:sp>
      <p:sp>
        <p:nvSpPr>
          <p:cNvPr id="8" name="Rectangle 7"/>
          <p:cNvSpPr/>
          <p:nvPr/>
        </p:nvSpPr>
        <p:spPr>
          <a:xfrm>
            <a:off x="457200" y="5200471"/>
            <a:ext cx="8229600" cy="743129"/>
          </a:xfrm>
          <a:prstGeom prst="rect">
            <a:avLst/>
          </a:prstGeom>
        </p:spPr>
        <p:txBody>
          <a:bodyPr wrap="square">
            <a:noAutofit/>
          </a:bodyPr>
          <a:lstStyle/>
          <a:p>
            <a:r>
              <a:rPr lang="en-US" sz="1500" dirty="0" smtClean="0">
                <a:hlinkClick r:id="rId5"/>
              </a:rPr>
              <a:t>https://www.codeshowse.com/</a:t>
            </a:r>
            <a:r>
              <a:rPr lang="en-US" sz="1500" dirty="0" smtClean="0"/>
              <a:t>  Charleston, SC May 2015, with keynote speaker Jeff </a:t>
            </a:r>
            <a:r>
              <a:rPr lang="en-US" sz="1500" dirty="0" err="1" smtClean="0"/>
              <a:t>Hammerbacher</a:t>
            </a:r>
            <a:r>
              <a:rPr lang="en-US" sz="1500" dirty="0" smtClean="0"/>
              <a:t> of Cloudera presenting his work with </a:t>
            </a:r>
            <a:r>
              <a:rPr lang="en-US" sz="1500" b="1" dirty="0" smtClean="0"/>
              <a:t>Big Data and predicting the process and treatment of disease.</a:t>
            </a:r>
          </a:p>
        </p:txBody>
      </p:sp>
      <p:sp>
        <p:nvSpPr>
          <p:cNvPr id="9" name="Rectangle 8"/>
          <p:cNvSpPr/>
          <p:nvPr/>
        </p:nvSpPr>
        <p:spPr>
          <a:xfrm>
            <a:off x="457200" y="3828871"/>
            <a:ext cx="8229600" cy="381000"/>
          </a:xfrm>
          <a:prstGeom prst="rect">
            <a:avLst/>
          </a:prstGeom>
        </p:spPr>
        <p:txBody>
          <a:bodyPr>
            <a:noAutofit/>
          </a:bodyPr>
          <a:lstStyle/>
          <a:p>
            <a:r>
              <a:rPr lang="en-US" sz="1500" dirty="0" smtClean="0">
                <a:hlinkClick r:id="rId6" tooltip="John W. Tukey"/>
              </a:rPr>
              <a:t>John W. </a:t>
            </a:r>
            <a:r>
              <a:rPr lang="en-US" sz="1500" dirty="0" err="1" smtClean="0">
                <a:hlinkClick r:id="rId6" tooltip="John W. Tukey"/>
              </a:rPr>
              <a:t>Tukey</a:t>
            </a:r>
            <a:r>
              <a:rPr lang="en-US" sz="1500" dirty="0" smtClean="0"/>
              <a:t> wrote the book "</a:t>
            </a:r>
            <a:r>
              <a:rPr lang="en-US" sz="1500" b="1" dirty="0" smtClean="0"/>
              <a:t>Exploratory Data Analysis</a:t>
            </a:r>
            <a:r>
              <a:rPr lang="en-US" sz="1500" dirty="0" smtClean="0"/>
              <a:t>" in 1977</a:t>
            </a:r>
            <a:endParaRPr lang="en-US" sz="1500" dirty="0"/>
          </a:p>
        </p:txBody>
      </p:sp>
      <p:sp>
        <p:nvSpPr>
          <p:cNvPr id="7" name="TextBox 6"/>
          <p:cNvSpPr txBox="1"/>
          <p:nvPr/>
        </p:nvSpPr>
        <p:spPr>
          <a:xfrm>
            <a:off x="457200" y="360402"/>
            <a:ext cx="8229600" cy="553998"/>
          </a:xfrm>
          <a:prstGeom prst="rect">
            <a:avLst/>
          </a:prstGeom>
          <a:noFill/>
        </p:spPr>
        <p:txBody>
          <a:bodyPr wrap="none" rtlCol="0" anchor="ctr" anchorCtr="0">
            <a:noAutofit/>
          </a:bodyPr>
          <a:lstStyle/>
          <a:p>
            <a:pPr algn="ctr"/>
            <a:r>
              <a:rPr lang="en-US" sz="2500" b="1" dirty="0" err="1" smtClean="0">
                <a:solidFill>
                  <a:srgbClr val="660066"/>
                </a:solidFill>
              </a:rPr>
              <a:t>Edureka</a:t>
            </a:r>
            <a:r>
              <a:rPr lang="en-US" sz="2500" b="1" dirty="0" smtClean="0">
                <a:solidFill>
                  <a:srgbClr val="660066"/>
                </a:solidFill>
              </a:rPr>
              <a:t> !!</a:t>
            </a:r>
          </a:p>
          <a:p>
            <a:pPr algn="ctr"/>
            <a:r>
              <a:rPr lang="en-US" sz="2500" b="1" dirty="0" smtClean="0">
                <a:solidFill>
                  <a:srgbClr val="660066"/>
                </a:solidFill>
              </a:rPr>
              <a:t>Others </a:t>
            </a:r>
            <a:r>
              <a:rPr lang="en-US" sz="2500" b="1" dirty="0">
                <a:solidFill>
                  <a:srgbClr val="660066"/>
                </a:solidFill>
              </a:rPr>
              <a:t>that </a:t>
            </a:r>
            <a:r>
              <a:rPr lang="en-US" sz="2500" b="1" dirty="0" smtClean="0">
                <a:solidFill>
                  <a:srgbClr val="660066"/>
                </a:solidFill>
              </a:rPr>
              <a:t>are honing </a:t>
            </a:r>
            <a:r>
              <a:rPr lang="en-US" sz="2500" b="1" dirty="0">
                <a:solidFill>
                  <a:srgbClr val="660066"/>
                </a:solidFill>
              </a:rPr>
              <a:t>in o</a:t>
            </a:r>
            <a:r>
              <a:rPr lang="en-US" sz="2500" b="1" dirty="0" smtClean="0">
                <a:solidFill>
                  <a:srgbClr val="660066"/>
                </a:solidFill>
              </a:rPr>
              <a:t>n EDA and Visualization</a:t>
            </a:r>
            <a:endParaRPr lang="en-US" sz="2500" b="1" dirty="0">
              <a:solidFill>
                <a:srgbClr val="660066"/>
              </a:solidFill>
            </a:endParaRPr>
          </a:p>
        </p:txBody>
      </p:sp>
      <p:sp>
        <p:nvSpPr>
          <p:cNvPr id="10" name="Rectangle 9"/>
          <p:cNvSpPr/>
          <p:nvPr/>
        </p:nvSpPr>
        <p:spPr>
          <a:xfrm>
            <a:off x="0" y="6400800"/>
            <a:ext cx="9144000" cy="457200"/>
          </a:xfrm>
          <a:prstGeom prst="rect">
            <a:avLst/>
          </a:prstGeom>
          <a:gradFill flip="none" rotWithShape="1">
            <a:gsLst>
              <a:gs pos="0">
                <a:srgbClr val="000050"/>
              </a:gs>
              <a:gs pos="50000">
                <a:srgbClr val="003399">
                  <a:shade val="67500"/>
                  <a:satMod val="115000"/>
                </a:srgbClr>
              </a:gs>
              <a:gs pos="100000">
                <a:srgbClr val="00339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822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28600" y="4421306"/>
            <a:ext cx="4114800" cy="908703"/>
          </a:xfrm>
          <a:prstGeom prst="rect">
            <a:avLst/>
          </a:prstGeom>
          <a:gradFill flip="none" rotWithShape="1">
            <a:gsLst>
              <a:gs pos="0">
                <a:srgbClr val="000050">
                  <a:alpha val="50000"/>
                </a:srgbClr>
              </a:gs>
              <a:gs pos="50000">
                <a:srgbClr val="003399">
                  <a:shade val="67500"/>
                  <a:satMod val="115000"/>
                  <a:alpha val="50000"/>
                </a:srgbClr>
              </a:gs>
              <a:gs pos="100000">
                <a:srgbClr val="003399">
                  <a:shade val="100000"/>
                  <a:satMod val="115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7043" y="1371600"/>
            <a:ext cx="4174309" cy="2739211"/>
          </a:xfrm>
          <a:prstGeom prst="rect">
            <a:avLst/>
          </a:prstGeom>
          <a:noFill/>
        </p:spPr>
        <p:txBody>
          <a:bodyPr wrap="square" rtlCol="0">
            <a:spAutoFit/>
          </a:bodyPr>
          <a:lstStyle/>
          <a:p>
            <a:pPr algn="ctr"/>
            <a:r>
              <a:rPr lang="en-US" sz="1500" b="1" dirty="0" smtClean="0">
                <a:solidFill>
                  <a:srgbClr val="003399"/>
                </a:solidFill>
              </a:rPr>
              <a:t>BEFORE YOU START </a:t>
            </a:r>
            <a:r>
              <a:rPr lang="en-US" sz="1500" dirty="0" smtClean="0"/>
              <a:t>your investment path</a:t>
            </a:r>
            <a:endParaRPr lang="en-US" sz="1500" dirty="0"/>
          </a:p>
          <a:p>
            <a:pPr algn="ctr"/>
            <a:r>
              <a:rPr lang="en-US" sz="1300" dirty="0" smtClean="0"/>
              <a:t>(take a step back)</a:t>
            </a:r>
          </a:p>
          <a:p>
            <a:pPr algn="ctr"/>
            <a:endParaRPr lang="en-US" sz="1500" dirty="0"/>
          </a:p>
          <a:p>
            <a:pPr algn="ctr"/>
            <a:r>
              <a:rPr lang="en-US" sz="1500" b="1" dirty="0" smtClean="0">
                <a:solidFill>
                  <a:srgbClr val="003399"/>
                </a:solidFill>
              </a:rPr>
              <a:t>DEFINE THE GAME</a:t>
            </a:r>
            <a:endParaRPr lang="en-US" sz="1500" dirty="0"/>
          </a:p>
          <a:p>
            <a:pPr algn="ctr"/>
            <a:r>
              <a:rPr lang="en-US" sz="1500" dirty="0" smtClean="0"/>
              <a:t>Your </a:t>
            </a:r>
            <a:r>
              <a:rPr lang="en-US" sz="1500" dirty="0"/>
              <a:t>Business Development Directive</a:t>
            </a:r>
          </a:p>
          <a:p>
            <a:pPr algn="ctr"/>
            <a:r>
              <a:rPr lang="en-US" sz="1300" dirty="0" smtClean="0"/>
              <a:t>(keep it purposely loose)</a:t>
            </a:r>
            <a:endParaRPr lang="en-US" sz="1300" dirty="0"/>
          </a:p>
          <a:p>
            <a:pPr algn="ctr"/>
            <a:endParaRPr lang="en-US" sz="1500" b="1" dirty="0" smtClean="0"/>
          </a:p>
          <a:p>
            <a:pPr algn="ctr"/>
            <a:r>
              <a:rPr lang="en-US" sz="1500" b="1" dirty="0" smtClean="0">
                <a:solidFill>
                  <a:srgbClr val="003399"/>
                </a:solidFill>
              </a:rPr>
              <a:t>GET TO KNOW </a:t>
            </a:r>
            <a:r>
              <a:rPr lang="en-US" sz="1500" dirty="0" smtClean="0"/>
              <a:t>your BI/BD/ETL/Mod/Dev </a:t>
            </a:r>
            <a:r>
              <a:rPr lang="en-US" sz="1500" dirty="0"/>
              <a:t>team</a:t>
            </a:r>
          </a:p>
          <a:p>
            <a:pPr algn="ctr"/>
            <a:r>
              <a:rPr lang="en-US" sz="1300" dirty="0" smtClean="0"/>
              <a:t>(collective or stove-piped)</a:t>
            </a:r>
            <a:endParaRPr lang="en-US" sz="1300" dirty="0"/>
          </a:p>
          <a:p>
            <a:pPr algn="ctr"/>
            <a:endParaRPr lang="en-US" sz="1500" dirty="0" smtClean="0"/>
          </a:p>
          <a:p>
            <a:pPr algn="ctr"/>
            <a:r>
              <a:rPr lang="en-US" sz="1500" b="1" dirty="0" smtClean="0">
                <a:solidFill>
                  <a:srgbClr val="003399"/>
                </a:solidFill>
              </a:rPr>
              <a:t>ESTABLISH ACCESS TO </a:t>
            </a:r>
            <a:r>
              <a:rPr lang="en-US" sz="1500" dirty="0" smtClean="0"/>
              <a:t>your </a:t>
            </a:r>
            <a:r>
              <a:rPr lang="en-US" sz="1500" dirty="0"/>
              <a:t>Big Data R</a:t>
            </a:r>
            <a:r>
              <a:rPr lang="en-US" sz="1500" dirty="0" smtClean="0"/>
              <a:t>epository</a:t>
            </a:r>
          </a:p>
          <a:p>
            <a:pPr algn="ctr"/>
            <a:r>
              <a:rPr lang="en-US" sz="1300" dirty="0" smtClean="0"/>
              <a:t>(costly and ad-hoc deck of cards)</a:t>
            </a:r>
          </a:p>
        </p:txBody>
      </p:sp>
      <p:sp>
        <p:nvSpPr>
          <p:cNvPr id="14" name="TextBox 13"/>
          <p:cNvSpPr txBox="1"/>
          <p:nvPr/>
        </p:nvSpPr>
        <p:spPr>
          <a:xfrm>
            <a:off x="228600" y="4581436"/>
            <a:ext cx="4114799" cy="600164"/>
          </a:xfrm>
          <a:prstGeom prst="rect">
            <a:avLst/>
          </a:prstGeom>
          <a:noFill/>
        </p:spPr>
        <p:txBody>
          <a:bodyPr wrap="square" rtlCol="0">
            <a:spAutoFit/>
          </a:bodyPr>
          <a:lstStyle/>
          <a:p>
            <a:pPr algn="ctr"/>
            <a:r>
              <a:rPr lang="en-US" sz="2000" b="1" dirty="0" smtClean="0">
                <a:solidFill>
                  <a:schemeClr val="bg1"/>
                </a:solidFill>
              </a:rPr>
              <a:t>Set </a:t>
            </a:r>
            <a:r>
              <a:rPr lang="en-US" sz="2000" b="1" dirty="0">
                <a:solidFill>
                  <a:schemeClr val="bg1"/>
                </a:solidFill>
              </a:rPr>
              <a:t>the </a:t>
            </a:r>
            <a:r>
              <a:rPr lang="en-US" sz="2000" b="1" dirty="0" smtClean="0">
                <a:solidFill>
                  <a:schemeClr val="bg1"/>
                </a:solidFill>
              </a:rPr>
              <a:t>odds to success</a:t>
            </a:r>
          </a:p>
          <a:p>
            <a:pPr algn="ctr"/>
            <a:r>
              <a:rPr lang="en-US" sz="1300" dirty="0" smtClean="0">
                <a:solidFill>
                  <a:schemeClr val="bg1"/>
                </a:solidFill>
              </a:rPr>
              <a:t>Base-band visualization (show what’s in the deck)</a:t>
            </a:r>
            <a:endParaRPr lang="en-US" sz="1300" dirty="0">
              <a:solidFill>
                <a:schemeClr val="bg1"/>
              </a:solidFill>
            </a:endParaRPr>
          </a:p>
        </p:txBody>
      </p:sp>
      <p:sp>
        <p:nvSpPr>
          <p:cNvPr id="18" name="TextBox 17"/>
          <p:cNvSpPr txBox="1"/>
          <p:nvPr/>
        </p:nvSpPr>
        <p:spPr>
          <a:xfrm>
            <a:off x="291191" y="5562600"/>
            <a:ext cx="3755316" cy="704680"/>
          </a:xfrm>
          <a:prstGeom prst="rect">
            <a:avLst/>
          </a:prstGeom>
          <a:noFill/>
        </p:spPr>
        <p:txBody>
          <a:bodyPr wrap="square" rtlCol="0">
            <a:noAutofit/>
          </a:bodyPr>
          <a:lstStyle/>
          <a:p>
            <a:pPr algn="ctr"/>
            <a:r>
              <a:rPr lang="en-US" sz="2000" b="1" i="1" dirty="0" smtClean="0">
                <a:solidFill>
                  <a:srgbClr val="003399"/>
                </a:solidFill>
              </a:rPr>
              <a:t>Now, call in your players and…</a:t>
            </a:r>
          </a:p>
          <a:p>
            <a:pPr algn="ctr"/>
            <a:r>
              <a:rPr lang="en-US" sz="2000" b="1" i="1" dirty="0" smtClean="0">
                <a:solidFill>
                  <a:srgbClr val="003399"/>
                </a:solidFill>
              </a:rPr>
              <a:t>STAND BACK AND LEAD</a:t>
            </a:r>
            <a:endParaRPr lang="en-US" sz="2000" b="1" i="1" dirty="0">
              <a:solidFill>
                <a:srgbClr val="003399"/>
              </a:solidFill>
            </a:endParaRPr>
          </a:p>
        </p:txBody>
      </p:sp>
      <p:sp>
        <p:nvSpPr>
          <p:cNvPr id="21" name="TextBox 20"/>
          <p:cNvSpPr txBox="1"/>
          <p:nvPr/>
        </p:nvSpPr>
        <p:spPr>
          <a:xfrm>
            <a:off x="457200" y="685800"/>
            <a:ext cx="8229600" cy="400110"/>
          </a:xfrm>
          <a:prstGeom prst="rect">
            <a:avLst/>
          </a:prstGeom>
          <a:noFill/>
        </p:spPr>
        <p:txBody>
          <a:bodyPr wrap="square" rtlCol="0">
            <a:spAutoFit/>
          </a:bodyPr>
          <a:lstStyle/>
          <a:p>
            <a:pPr algn="ctr"/>
            <a:r>
              <a:rPr lang="en-US" sz="2000" b="1" dirty="0" smtClean="0">
                <a:solidFill>
                  <a:srgbClr val="003399"/>
                </a:solidFill>
              </a:rPr>
              <a:t>True Analytics &amp; </a:t>
            </a:r>
            <a:r>
              <a:rPr lang="en-US" sz="2000" b="1" dirty="0">
                <a:solidFill>
                  <a:srgbClr val="003399"/>
                </a:solidFill>
              </a:rPr>
              <a:t>the </a:t>
            </a:r>
            <a:r>
              <a:rPr lang="en-US" sz="2000" b="1" dirty="0" smtClean="0">
                <a:solidFill>
                  <a:srgbClr val="003399"/>
                </a:solidFill>
              </a:rPr>
              <a:t>Roundtable Eco-System</a:t>
            </a:r>
            <a:endParaRPr lang="en-US" sz="2000" b="1" dirty="0">
              <a:solidFill>
                <a:srgbClr val="003399"/>
              </a:solidFill>
            </a:endParaRPr>
          </a:p>
        </p:txBody>
      </p:sp>
      <p:sp>
        <p:nvSpPr>
          <p:cNvPr id="22" name="TextBox 21"/>
          <p:cNvSpPr txBox="1"/>
          <p:nvPr/>
        </p:nvSpPr>
        <p:spPr>
          <a:xfrm>
            <a:off x="457200" y="228600"/>
            <a:ext cx="8229600" cy="553998"/>
          </a:xfrm>
          <a:prstGeom prst="rect">
            <a:avLst/>
          </a:prstGeom>
          <a:noFill/>
        </p:spPr>
        <p:txBody>
          <a:bodyPr wrap="none" rtlCol="0" anchor="ctr" anchorCtr="0">
            <a:noAutofit/>
          </a:bodyPr>
          <a:lstStyle/>
          <a:p>
            <a:pPr algn="ctr"/>
            <a:r>
              <a:rPr lang="en-US" sz="2500" b="1" dirty="0" smtClean="0">
                <a:solidFill>
                  <a:srgbClr val="660066"/>
                </a:solidFill>
              </a:rPr>
              <a:t>Strategic Data Analytics Reset Program </a:t>
            </a:r>
            <a:endParaRPr lang="en-US" sz="2500" b="1" dirty="0">
              <a:solidFill>
                <a:srgbClr val="660066"/>
              </a:solidFill>
            </a:endParaRPr>
          </a:p>
        </p:txBody>
      </p:sp>
      <p:grpSp>
        <p:nvGrpSpPr>
          <p:cNvPr id="5" name="Group 4"/>
          <p:cNvGrpSpPr/>
          <p:nvPr/>
        </p:nvGrpSpPr>
        <p:grpSpPr>
          <a:xfrm>
            <a:off x="4567451" y="1447800"/>
            <a:ext cx="4114800" cy="4953000"/>
            <a:chOff x="4134031" y="1486956"/>
            <a:chExt cx="4114800" cy="4953000"/>
          </a:xfrm>
        </p:grpSpPr>
        <p:pic>
          <p:nvPicPr>
            <p:cNvPr id="4" name="Picture 3" descr="http://asset3.cbsistatic.com/cnwk.1d/i/bto/20090928/Looking_back_at_whole_room_610x406.jpg"/>
            <p:cNvPicPr/>
            <p:nvPr/>
          </p:nvPicPr>
          <p:blipFill>
            <a:blip r:embed="rId2">
              <a:extLst>
                <a:ext uri="{28A0092B-C50C-407E-A947-70E740481C1C}">
                  <a14:useLocalDpi xmlns:a14="http://schemas.microsoft.com/office/drawing/2010/main" val="0"/>
                </a:ext>
              </a:extLst>
            </a:blip>
            <a:stretch>
              <a:fillRect/>
            </a:stretch>
          </p:blipFill>
          <p:spPr bwMode="auto">
            <a:xfrm>
              <a:off x="4134031" y="2325156"/>
              <a:ext cx="4114800" cy="4114800"/>
            </a:xfrm>
            <a:prstGeom prst="rect">
              <a:avLst/>
            </a:prstGeom>
            <a:noFill/>
            <a:ln>
              <a:noFill/>
            </a:ln>
          </p:spPr>
        </p:pic>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13999" b="14705"/>
            <a:stretch/>
          </p:blipFill>
          <p:spPr>
            <a:xfrm>
              <a:off x="4134031" y="1486956"/>
              <a:ext cx="4114800" cy="838200"/>
            </a:xfrm>
            <a:prstGeom prst="rect">
              <a:avLst/>
            </a:prstGeom>
          </p:spPr>
        </p:pic>
      </p:grpSp>
      <p:sp>
        <p:nvSpPr>
          <p:cNvPr id="24" name="Rectangle 23"/>
          <p:cNvSpPr/>
          <p:nvPr/>
        </p:nvSpPr>
        <p:spPr>
          <a:xfrm>
            <a:off x="0" y="6400800"/>
            <a:ext cx="9144000" cy="457200"/>
          </a:xfrm>
          <a:prstGeom prst="rect">
            <a:avLst/>
          </a:prstGeom>
          <a:gradFill flip="none" rotWithShape="1">
            <a:gsLst>
              <a:gs pos="0">
                <a:srgbClr val="000050"/>
              </a:gs>
              <a:gs pos="50000">
                <a:srgbClr val="003399">
                  <a:shade val="67500"/>
                  <a:satMod val="115000"/>
                </a:srgbClr>
              </a:gs>
              <a:gs pos="100000">
                <a:srgbClr val="00339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228600" y="4267200"/>
            <a:ext cx="4114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8600" y="5486400"/>
            <a:ext cx="4114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67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789087"/>
            <a:ext cx="5334000" cy="5078313"/>
          </a:xfrm>
          <a:prstGeom prst="rect">
            <a:avLst/>
          </a:prstGeom>
          <a:noFill/>
        </p:spPr>
        <p:txBody>
          <a:bodyPr wrap="square" rtlCol="0">
            <a:spAutoFit/>
          </a:bodyPr>
          <a:lstStyle/>
          <a:p>
            <a:pPr>
              <a:spcAft>
                <a:spcPts val="1200"/>
              </a:spcAft>
            </a:pPr>
            <a:r>
              <a:rPr lang="en-US" sz="1400" b="1" dirty="0" smtClean="0">
                <a:solidFill>
                  <a:srgbClr val="003399"/>
                </a:solidFill>
              </a:rPr>
              <a:t>Introducing YOUR Eco-System</a:t>
            </a:r>
          </a:p>
          <a:p>
            <a:pPr>
              <a:spcAft>
                <a:spcPts val="1200"/>
              </a:spcAft>
            </a:pPr>
            <a:r>
              <a:rPr lang="en-US" sz="1400" b="1" dirty="0" smtClean="0">
                <a:solidFill>
                  <a:srgbClr val="003399"/>
                </a:solidFill>
              </a:rPr>
              <a:t>A hierarchical sales format (with Bloom intro)</a:t>
            </a:r>
            <a:endParaRPr lang="en-US" sz="1400" dirty="0" smtClean="0"/>
          </a:p>
          <a:p>
            <a:r>
              <a:rPr lang="en-US" sz="1400" b="1" dirty="0" smtClean="0">
                <a:solidFill>
                  <a:srgbClr val="003399"/>
                </a:solidFill>
              </a:rPr>
              <a:t>Where does </a:t>
            </a:r>
            <a:r>
              <a:rPr lang="en-US" sz="1400" b="1" dirty="0" err="1" smtClean="0">
                <a:solidFill>
                  <a:srgbClr val="003399"/>
                </a:solidFill>
              </a:rPr>
              <a:t>Tukeys</a:t>
            </a:r>
            <a:r>
              <a:rPr lang="en-US" sz="1400" b="1" dirty="0" smtClean="0">
                <a:solidFill>
                  <a:srgbClr val="003399"/>
                </a:solidFill>
              </a:rPr>
              <a:t> EDA enter Bloom’s Taxonomy ?</a:t>
            </a:r>
          </a:p>
          <a:p>
            <a:pPr>
              <a:spcAft>
                <a:spcPts val="1200"/>
              </a:spcAft>
            </a:pPr>
            <a:r>
              <a:rPr lang="en-US" sz="1400" i="1" dirty="0" smtClean="0"/>
              <a:t>It may surprise you…</a:t>
            </a:r>
            <a:endParaRPr lang="en-US" sz="1400" dirty="0" smtClean="0"/>
          </a:p>
          <a:p>
            <a:r>
              <a:rPr lang="en-US" sz="1400" b="1" dirty="0" smtClean="0">
                <a:solidFill>
                  <a:srgbClr val="003399"/>
                </a:solidFill>
              </a:rPr>
              <a:t>A </a:t>
            </a:r>
            <a:r>
              <a:rPr lang="en-US" sz="1400" b="1" dirty="0">
                <a:solidFill>
                  <a:srgbClr val="003399"/>
                </a:solidFill>
              </a:rPr>
              <a:t>formal </a:t>
            </a:r>
            <a:r>
              <a:rPr lang="en-US" sz="1400" b="1" dirty="0" smtClean="0">
                <a:solidFill>
                  <a:srgbClr val="003399"/>
                </a:solidFill>
              </a:rPr>
              <a:t>business </a:t>
            </a:r>
            <a:r>
              <a:rPr lang="en-US" sz="1400" b="1" dirty="0">
                <a:solidFill>
                  <a:srgbClr val="003399"/>
                </a:solidFill>
              </a:rPr>
              <a:t>and </a:t>
            </a:r>
            <a:r>
              <a:rPr lang="en-US" sz="1400" b="1" dirty="0" smtClean="0">
                <a:solidFill>
                  <a:srgbClr val="003399"/>
                </a:solidFill>
              </a:rPr>
              <a:t>technology </a:t>
            </a:r>
            <a:r>
              <a:rPr lang="en-US" sz="1400" b="1" dirty="0">
                <a:solidFill>
                  <a:srgbClr val="003399"/>
                </a:solidFill>
              </a:rPr>
              <a:t>problem statement </a:t>
            </a:r>
          </a:p>
          <a:p>
            <a:pPr>
              <a:spcAft>
                <a:spcPts val="1200"/>
              </a:spcAft>
            </a:pPr>
            <a:r>
              <a:rPr lang="en-US" sz="1400" i="1" dirty="0" smtClean="0"/>
              <a:t>A sonobuoy big data example (it is equivalent to streaming IP)</a:t>
            </a:r>
            <a:endParaRPr lang="en-US" sz="1400" dirty="0" smtClean="0"/>
          </a:p>
          <a:p>
            <a:r>
              <a:rPr lang="en-US" sz="1400" b="1" dirty="0" smtClean="0">
                <a:solidFill>
                  <a:srgbClr val="003399"/>
                </a:solidFill>
              </a:rPr>
              <a:t>What do we mean by base-band visualization?</a:t>
            </a:r>
          </a:p>
          <a:p>
            <a:pPr>
              <a:spcAft>
                <a:spcPts val="1200"/>
              </a:spcAft>
            </a:pPr>
            <a:r>
              <a:rPr lang="en-US" sz="1400" i="1" dirty="0" smtClean="0"/>
              <a:t>We’re not talking pie charts, but practical and meaningful pixel arrays </a:t>
            </a:r>
          </a:p>
          <a:p>
            <a:pPr>
              <a:spcAft>
                <a:spcPts val="1200"/>
              </a:spcAft>
            </a:pPr>
            <a:r>
              <a:rPr lang="en-US" sz="1400" b="1" dirty="0">
                <a:solidFill>
                  <a:srgbClr val="003399"/>
                </a:solidFill>
              </a:rPr>
              <a:t>Finding pattern within plasticity of 1s and 0s</a:t>
            </a:r>
          </a:p>
          <a:p>
            <a:pPr>
              <a:spcAft>
                <a:spcPts val="1200"/>
              </a:spcAft>
            </a:pPr>
            <a:r>
              <a:rPr lang="en-US" sz="1400" b="1" dirty="0" smtClean="0">
                <a:solidFill>
                  <a:srgbClr val="003399"/>
                </a:solidFill>
              </a:rPr>
              <a:t>Revisit the business/tech problem, plus a Model/Simulation example</a:t>
            </a:r>
          </a:p>
          <a:p>
            <a:r>
              <a:rPr lang="en-US" sz="1400" b="1" dirty="0" smtClean="0">
                <a:solidFill>
                  <a:srgbClr val="003399"/>
                </a:solidFill>
              </a:rPr>
              <a:t>The advantage to actually increasing the number of data points</a:t>
            </a:r>
          </a:p>
          <a:p>
            <a:pPr>
              <a:spcAft>
                <a:spcPts val="1200"/>
              </a:spcAft>
            </a:pPr>
            <a:r>
              <a:rPr lang="en-US" sz="1400" i="1" dirty="0" smtClean="0"/>
              <a:t>A table based problem in Excel</a:t>
            </a:r>
          </a:p>
          <a:p>
            <a:pPr>
              <a:spcAft>
                <a:spcPts val="1200"/>
              </a:spcAft>
            </a:pPr>
            <a:r>
              <a:rPr lang="en-US" sz="1400" b="1" dirty="0" smtClean="0">
                <a:solidFill>
                  <a:srgbClr val="003399"/>
                </a:solidFill>
              </a:rPr>
              <a:t>Returning to </a:t>
            </a:r>
            <a:r>
              <a:rPr lang="en-US" sz="1400" b="1" dirty="0">
                <a:solidFill>
                  <a:srgbClr val="003399"/>
                </a:solidFill>
              </a:rPr>
              <a:t>YOUR Eco-System</a:t>
            </a:r>
          </a:p>
          <a:p>
            <a:pPr>
              <a:spcAft>
                <a:spcPts val="1200"/>
              </a:spcAft>
            </a:pPr>
            <a:r>
              <a:rPr lang="en-US" sz="1400" b="1" dirty="0" err="1" smtClean="0">
                <a:solidFill>
                  <a:srgbClr val="003399"/>
                </a:solidFill>
              </a:rPr>
              <a:t>Edureka</a:t>
            </a:r>
            <a:r>
              <a:rPr lang="en-US" sz="1400" b="1" dirty="0" smtClean="0">
                <a:solidFill>
                  <a:srgbClr val="003399"/>
                </a:solidFill>
              </a:rPr>
              <a:t>:  Pause for educational advertisement</a:t>
            </a:r>
          </a:p>
          <a:p>
            <a:r>
              <a:rPr lang="en-US" sz="1400" b="1" dirty="0" smtClean="0">
                <a:solidFill>
                  <a:srgbClr val="003399"/>
                </a:solidFill>
              </a:rPr>
              <a:t>The Charter Global strategic data analytics reset program </a:t>
            </a:r>
          </a:p>
          <a:p>
            <a:pPr>
              <a:spcAft>
                <a:spcPts val="1200"/>
              </a:spcAft>
            </a:pPr>
            <a:r>
              <a:rPr lang="en-US" sz="1400" i="1" dirty="0" smtClean="0"/>
              <a:t>True analytics and the round table Eco-system</a:t>
            </a:r>
            <a:endParaRPr lang="en-US" sz="1400" dirty="0" smtClean="0"/>
          </a:p>
        </p:txBody>
      </p:sp>
      <p:sp>
        <p:nvSpPr>
          <p:cNvPr id="10" name="TextBox 9"/>
          <p:cNvSpPr txBox="1"/>
          <p:nvPr/>
        </p:nvSpPr>
        <p:spPr>
          <a:xfrm>
            <a:off x="457200" y="208002"/>
            <a:ext cx="8229600" cy="553998"/>
          </a:xfrm>
          <a:prstGeom prst="rect">
            <a:avLst/>
          </a:prstGeom>
          <a:noFill/>
        </p:spPr>
        <p:txBody>
          <a:bodyPr wrap="none" rtlCol="0" anchor="ctr" anchorCtr="0">
            <a:noAutofit/>
          </a:bodyPr>
          <a:lstStyle/>
          <a:p>
            <a:r>
              <a:rPr lang="en-US" sz="2500" b="1" dirty="0" smtClean="0">
                <a:solidFill>
                  <a:srgbClr val="660066"/>
                </a:solidFill>
              </a:rPr>
              <a:t>Outline</a:t>
            </a:r>
            <a:endParaRPr lang="en-US" sz="2500" b="1" dirty="0">
              <a:solidFill>
                <a:srgbClr val="660066"/>
              </a:solidFill>
            </a:endParaRPr>
          </a:p>
        </p:txBody>
      </p:sp>
      <p:sp>
        <p:nvSpPr>
          <p:cNvPr id="14" name="Rectangle 13"/>
          <p:cNvSpPr/>
          <p:nvPr/>
        </p:nvSpPr>
        <p:spPr>
          <a:xfrm>
            <a:off x="0" y="6400800"/>
            <a:ext cx="9144000" cy="457200"/>
          </a:xfrm>
          <a:prstGeom prst="rect">
            <a:avLst/>
          </a:prstGeom>
          <a:gradFill flip="none" rotWithShape="1">
            <a:gsLst>
              <a:gs pos="0">
                <a:srgbClr val="000050"/>
              </a:gs>
              <a:gs pos="50000">
                <a:srgbClr val="003399">
                  <a:shade val="67500"/>
                  <a:satMod val="115000"/>
                </a:srgbClr>
              </a:gs>
              <a:gs pos="100000">
                <a:srgbClr val="00339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943600" y="1502227"/>
            <a:ext cx="2743200" cy="3526973"/>
            <a:chOff x="5950710" y="765412"/>
            <a:chExt cx="2743200" cy="3526973"/>
          </a:xfrm>
        </p:grpSpPr>
        <p:pic>
          <p:nvPicPr>
            <p:cNvPr id="7" name="Picture 6" descr="http://asset3.cbsistatic.com/cnwk.1d/i/bto/20090928/Looking_back_at_whole_room_610x406.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950710" y="1549185"/>
              <a:ext cx="2743200" cy="2743200"/>
            </a:xfrm>
            <a:prstGeom prst="rect">
              <a:avLst/>
            </a:prstGeom>
            <a:noFill/>
            <a:ln>
              <a:noFill/>
            </a:ln>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0710" y="765412"/>
              <a:ext cx="2743200" cy="783773"/>
            </a:xfrm>
            <a:prstGeom prst="rect">
              <a:avLst/>
            </a:prstGeom>
          </p:spPr>
        </p:pic>
      </p:grpSp>
    </p:spTree>
    <p:extLst>
      <p:ext uri="{BB962C8B-B14F-4D97-AF65-F5344CB8AC3E}">
        <p14:creationId xmlns:p14="http://schemas.microsoft.com/office/powerpoint/2010/main" val="4145795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3124200"/>
            <a:ext cx="1146468" cy="369332"/>
          </a:xfrm>
          <a:prstGeom prst="rect">
            <a:avLst/>
          </a:prstGeom>
          <a:noFill/>
        </p:spPr>
        <p:txBody>
          <a:bodyPr wrap="none" rtlCol="0">
            <a:spAutoFit/>
          </a:bodyPr>
          <a:lstStyle/>
          <a:p>
            <a:r>
              <a:rPr lang="en-US" dirty="0" smtClean="0"/>
              <a:t>Lagniappe</a:t>
            </a:r>
            <a:endParaRPr lang="en-US" dirty="0"/>
          </a:p>
        </p:txBody>
      </p:sp>
    </p:spTree>
    <p:extLst>
      <p:ext uri="{BB962C8B-B14F-4D97-AF65-F5344CB8AC3E}">
        <p14:creationId xmlns:p14="http://schemas.microsoft.com/office/powerpoint/2010/main" val="3015628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839200" cy="4524315"/>
          </a:xfrm>
          <a:prstGeom prst="rect">
            <a:avLst/>
          </a:prstGeom>
        </p:spPr>
        <p:txBody>
          <a:bodyPr wrap="square">
            <a:spAutoFit/>
          </a:bodyPr>
          <a:lstStyle/>
          <a:p>
            <a:r>
              <a:rPr lang="en-US" dirty="0"/>
              <a:t>If Neuroplasticity can be defined as the shaping process of thought, then Data Plasticity can be defined as the shaping process of enumerated thought. More pointedly, let Data Plasticity refer to the physical appearance of the reshaped number as it goes through the processing stages of exploratory data analysis (EDA). EDA is a termed first coined by John Tukey in the 1960's, who among many of his accomplishments co-invented the Fast Fourier Transform with Cooley and came up with the word 'bit' from 'binary digit'. However, what Tukey lacked was the ability to visually examine the affected plasticity of his EDA process which focused on transformation and segmentation prior to classification. Thus what this website offers pixel-level description of  the so-called 'Big Data' framework using Tukey's EDA. Just as a Kaleidoscope reshapes light, we will treat the computer monitor as the facilitator of a deeper understanding of the data transformation by reshaping it into a matrix of colored pixels. One of the first dramatic visualizations using a computer monitor was carried out by Mandelbrot back in 1980 as he formed a two dimensional display of black and white dots portraying the concept of fractals by Julia and </a:t>
            </a:r>
            <a:r>
              <a:rPr lang="en-US" dirty="0" err="1"/>
              <a:t>Fatou</a:t>
            </a:r>
            <a:r>
              <a:rPr lang="en-US" dirty="0"/>
              <a:t> dating back to 1908. It is only in the last 10-15 years that computer graphics has enabled an even deeper look into a data's plasticity throughout EDA.</a:t>
            </a:r>
          </a:p>
        </p:txBody>
      </p:sp>
    </p:spTree>
    <p:extLst>
      <p:ext uri="{BB962C8B-B14F-4D97-AF65-F5344CB8AC3E}">
        <p14:creationId xmlns:p14="http://schemas.microsoft.com/office/powerpoint/2010/main" val="1591236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685800"/>
            <a:ext cx="8001000" cy="923330"/>
          </a:xfrm>
          <a:prstGeom prst="rect">
            <a:avLst/>
          </a:prstGeom>
        </p:spPr>
        <p:txBody>
          <a:bodyPr wrap="square">
            <a:spAutoFit/>
          </a:bodyPr>
          <a:lstStyle/>
          <a:p>
            <a:r>
              <a:rPr lang="en-US" dirty="0" err="1">
                <a:hlinkClick r:id="rId4" tooltip="Kristanna Loken"/>
              </a:rPr>
              <a:t>Kristanna</a:t>
            </a:r>
            <a:r>
              <a:rPr lang="en-US" dirty="0">
                <a:hlinkClick r:id="rId4" tooltip="Kristanna Loken"/>
              </a:rPr>
              <a:t> </a:t>
            </a:r>
            <a:r>
              <a:rPr lang="en-US" dirty="0" err="1" smtClean="0">
                <a:hlinkClick r:id="rId4" tooltip="Kristanna Loken"/>
              </a:rPr>
              <a:t>Loken</a:t>
            </a:r>
            <a:r>
              <a:rPr lang="en-US" dirty="0" smtClean="0"/>
              <a:t> in Terminator 3 – Rise of the Machines</a:t>
            </a:r>
          </a:p>
          <a:p>
            <a:r>
              <a:rPr lang="en-US" dirty="0" smtClean="0"/>
              <a:t>Early on, she dials  up a Data Warehouse for information on her target John Connor.</a:t>
            </a:r>
          </a:p>
          <a:p>
            <a:r>
              <a:rPr lang="en-US" dirty="0" smtClean="0"/>
              <a:t>The next thing you hear is their speaking ‘fax’ over the phone …, </a:t>
            </a:r>
            <a:endParaRPr lang="en-US" dirty="0"/>
          </a:p>
        </p:txBody>
      </p:sp>
      <p:grpSp>
        <p:nvGrpSpPr>
          <p:cNvPr id="4" name="Group 3"/>
          <p:cNvGrpSpPr/>
          <p:nvPr/>
        </p:nvGrpSpPr>
        <p:grpSpPr>
          <a:xfrm>
            <a:off x="0" y="3505200"/>
            <a:ext cx="8915400" cy="3128665"/>
            <a:chOff x="0" y="1981200"/>
            <a:chExt cx="8915400" cy="4652665"/>
          </a:xfrm>
        </p:grpSpPr>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2577580"/>
              <a:ext cx="1138573"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7173" y="2195922"/>
              <a:ext cx="3738227" cy="420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Old Warehouse photo: warehouse warehous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81200"/>
              <a:ext cx="3733800" cy="46526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267263" y="1916808"/>
            <a:ext cx="8308701" cy="1602247"/>
            <a:chOff x="381000" y="4267200"/>
            <a:chExt cx="7821136" cy="2133600"/>
          </a:xfrm>
        </p:grpSpPr>
        <p:grpSp>
          <p:nvGrpSpPr>
            <p:cNvPr id="9" name="Group 8"/>
            <p:cNvGrpSpPr/>
            <p:nvPr/>
          </p:nvGrpSpPr>
          <p:grpSpPr>
            <a:xfrm>
              <a:off x="865909" y="4648200"/>
              <a:ext cx="1524000" cy="1588663"/>
              <a:chOff x="2895600" y="4708769"/>
              <a:chExt cx="1524000" cy="1588663"/>
            </a:xfrm>
          </p:grpSpPr>
          <p:pic>
            <p:nvPicPr>
              <p:cNvPr id="18"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0" y="5562599"/>
                <a:ext cx="1524000" cy="734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4708769"/>
                <a:ext cx="1295400" cy="93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le 19"/>
              <p:cNvSpPr/>
              <p:nvPr/>
            </p:nvSpPr>
            <p:spPr>
              <a:xfrm>
                <a:off x="2895600" y="4708769"/>
                <a:ext cx="1524000" cy="9300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6400800" y="4688473"/>
              <a:ext cx="1524000" cy="1584696"/>
              <a:chOff x="7162800" y="4345321"/>
              <a:chExt cx="1524000" cy="1584696"/>
            </a:xfrm>
          </p:grpSpPr>
          <p:pic>
            <p:nvPicPr>
              <p:cNvPr id="15"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4345321"/>
                <a:ext cx="1447800" cy="91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62800" y="5257801"/>
                <a:ext cx="1447800" cy="67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ounded Rectangle 16"/>
              <p:cNvSpPr/>
              <p:nvPr/>
            </p:nvSpPr>
            <p:spPr>
              <a:xfrm>
                <a:off x="7162800" y="4345321"/>
                <a:ext cx="1447800" cy="9124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20623" y="4648200"/>
              <a:ext cx="1204913"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6200000">
              <a:off x="2593183" y="4117180"/>
              <a:ext cx="528638" cy="160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5488782" y="4117180"/>
              <a:ext cx="528638" cy="160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81000" y="4267200"/>
              <a:ext cx="7821136"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Fax Machine 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512311" y="223837"/>
            <a:ext cx="487363" cy="487363"/>
          </a:xfrm>
          <a:prstGeom prst="rect">
            <a:avLst/>
          </a:prstGeom>
          <a:solidFill>
            <a:srgbClr val="00B050"/>
          </a:solidFill>
        </p:spPr>
      </p:pic>
    </p:spTree>
    <p:extLst>
      <p:ext uri="{BB962C8B-B14F-4D97-AF65-F5344CB8AC3E}">
        <p14:creationId xmlns:p14="http://schemas.microsoft.com/office/powerpoint/2010/main" val="25432102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7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8668"/>
            <a:ext cx="8229600" cy="1143000"/>
          </a:xfrm>
        </p:spPr>
        <p:txBody>
          <a:bodyPr>
            <a:normAutofit fontScale="90000"/>
          </a:bodyPr>
          <a:lstStyle/>
          <a:p>
            <a:r>
              <a:rPr lang="en-US" sz="3600" dirty="0" smtClean="0"/>
              <a:t>BIG DATA</a:t>
            </a:r>
            <a:br>
              <a:rPr lang="en-US" sz="3600" dirty="0" smtClean="0"/>
            </a:br>
            <a:r>
              <a:rPr lang="en-US" sz="3600" dirty="0" smtClean="0"/>
              <a:t>Perception Center</a:t>
            </a:r>
            <a:endParaRPr lang="en-US" sz="2700" dirty="0"/>
          </a:p>
        </p:txBody>
      </p:sp>
      <p:pic>
        <p:nvPicPr>
          <p:cNvPr id="4" name="Picture 3" descr="http://asset3.cbsistatic.com/cnwk.1d/i/bto/20090928/Looking_back_at_whole_room_610x406.jpg"/>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676400"/>
            <a:ext cx="5867400" cy="5181600"/>
          </a:xfrm>
          <a:prstGeom prst="rect">
            <a:avLst/>
          </a:prstGeom>
          <a:noFill/>
          <a:ln>
            <a:noFill/>
          </a:ln>
        </p:spPr>
      </p:pic>
      <p:pic>
        <p:nvPicPr>
          <p:cNvPr id="6" name="Picture 5" descr="Part4.JPG"/>
          <p:cNvPicPr>
            <a:picLocks noChangeAspect="1"/>
          </p:cNvPicPr>
          <p:nvPr/>
        </p:nvPicPr>
        <p:blipFill>
          <a:blip r:embed="rId5" cstate="print"/>
          <a:stretch>
            <a:fillRect/>
          </a:stretch>
        </p:blipFill>
        <p:spPr>
          <a:xfrm>
            <a:off x="7746579" y="2160495"/>
            <a:ext cx="1397421" cy="1039905"/>
          </a:xfrm>
          <a:prstGeom prst="rect">
            <a:avLst/>
          </a:prstGeom>
        </p:spPr>
      </p:pic>
      <p:pic>
        <p:nvPicPr>
          <p:cNvPr id="7" name="twelveseconds.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7835689" y="152400"/>
            <a:ext cx="609600" cy="609600"/>
          </a:xfrm>
        </p:spPr>
      </p:pic>
      <p:sp>
        <p:nvSpPr>
          <p:cNvPr id="8" name="Rectangle 7"/>
          <p:cNvSpPr/>
          <p:nvPr/>
        </p:nvSpPr>
        <p:spPr>
          <a:xfrm>
            <a:off x="7746579" y="2160495"/>
            <a:ext cx="1397421" cy="10399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350142" y="830168"/>
            <a:ext cx="1742657" cy="646331"/>
          </a:xfrm>
          <a:prstGeom prst="rect">
            <a:avLst/>
          </a:prstGeom>
          <a:noFill/>
        </p:spPr>
        <p:txBody>
          <a:bodyPr wrap="none" rtlCol="0">
            <a:spAutoFit/>
          </a:bodyPr>
          <a:lstStyle/>
          <a:p>
            <a:pPr algn="ctr"/>
            <a:r>
              <a:rPr lang="en-US" dirty="0" smtClean="0">
                <a:solidFill>
                  <a:srgbClr val="FF0000"/>
                </a:solidFill>
              </a:rPr>
              <a:t>Streaming traffic</a:t>
            </a:r>
          </a:p>
          <a:p>
            <a:pPr algn="ctr"/>
            <a:r>
              <a:rPr lang="en-US" dirty="0" smtClean="0">
                <a:solidFill>
                  <a:srgbClr val="FF0000"/>
                </a:solidFill>
              </a:rPr>
              <a:t>Audio/Visual</a:t>
            </a:r>
          </a:p>
        </p:txBody>
      </p:sp>
      <p:grpSp>
        <p:nvGrpSpPr>
          <p:cNvPr id="10" name="Group 9"/>
          <p:cNvGrpSpPr/>
          <p:nvPr/>
        </p:nvGrpSpPr>
        <p:grpSpPr>
          <a:xfrm>
            <a:off x="1" y="0"/>
            <a:ext cx="2816804" cy="6858000"/>
            <a:chOff x="304800" y="0"/>
            <a:chExt cx="3495675" cy="6858000"/>
          </a:xfrm>
        </p:grpSpPr>
        <p:pic>
          <p:nvPicPr>
            <p:cNvPr id="11" name="Picture 2" descr="http://www.charterglobal.com/wp-content/uploads/2014/12/Big-Data-Artificial-Intelligenc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76399"/>
              <a:ext cx="2916622" cy="14858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charterglobal.com/wp-content/uploads/2013/11/globecrop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162299"/>
              <a:ext cx="2916622" cy="1562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charterglobal.com/wp-content/uploads/2013/12/cloud2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0"/>
              <a:ext cx="2916622"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charterglobal.com/wp-content/uploads/2014/09/products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4724400"/>
              <a:ext cx="291662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0"/>
              <a:ext cx="9810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156336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3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81000" contrast="-78000"/>
                    </a14:imgEffect>
                  </a14:imgLayer>
                </a14:imgProps>
              </a:ext>
              <a:ext uri="{28A0092B-C50C-407E-A947-70E740481C1C}">
                <a14:useLocalDpi xmlns:a14="http://schemas.microsoft.com/office/drawing/2010/main" val="0"/>
              </a:ext>
            </a:extLst>
          </a:blip>
          <a:srcRect/>
          <a:stretch>
            <a:fillRect/>
          </a:stretch>
        </p:blipFill>
        <p:spPr bwMode="auto">
          <a:xfrm>
            <a:off x="-76199" y="0"/>
            <a:ext cx="9220200" cy="6858000"/>
          </a:xfrm>
          <a:prstGeom prst="rect">
            <a:avLst/>
          </a:prstGeom>
          <a:gradFill flip="none" rotWithShape="1">
            <a:gsLst>
              <a:gs pos="0">
                <a:schemeClr val="accent1">
                  <a:tint val="66000"/>
                  <a:satMod val="160000"/>
                  <a:alpha val="14000"/>
                  <a:lumMod val="37000"/>
                </a:schemeClr>
              </a:gs>
              <a:gs pos="50000">
                <a:schemeClr val="accent1">
                  <a:tint val="44500"/>
                  <a:satMod val="160000"/>
                </a:schemeClr>
              </a:gs>
              <a:gs pos="100000">
                <a:schemeClr val="accent1">
                  <a:tint val="23500"/>
                  <a:satMod val="160000"/>
                </a:schemeClr>
              </a:gs>
            </a:gsLst>
            <a:lin ang="18900000" scaled="1"/>
            <a:tileRect/>
          </a:gradFill>
          <a:ln>
            <a:noFill/>
          </a:ln>
        </p:spPr>
      </p:pic>
      <p:sp>
        <p:nvSpPr>
          <p:cNvPr id="47" name="Rectangle 46"/>
          <p:cNvSpPr/>
          <p:nvPr/>
        </p:nvSpPr>
        <p:spPr>
          <a:xfrm>
            <a:off x="3240024" y="519660"/>
            <a:ext cx="2453993" cy="157729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47603" y="592916"/>
            <a:ext cx="2154154" cy="1822970"/>
            <a:chOff x="1752600" y="1066800"/>
            <a:chExt cx="2064092" cy="1690327"/>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191" y="1127999"/>
              <a:ext cx="1894609" cy="1507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Rectangle 51"/>
            <p:cNvSpPr/>
            <p:nvPr/>
          </p:nvSpPr>
          <p:spPr>
            <a:xfrm>
              <a:off x="1752600" y="1066800"/>
              <a:ext cx="2064092" cy="169032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6534371" y="3306235"/>
            <a:ext cx="2051144" cy="2950843"/>
            <a:chOff x="5680992" y="4612122"/>
            <a:chExt cx="1623219" cy="1487537"/>
          </a:xfrm>
        </p:grpSpPr>
        <p:grpSp>
          <p:nvGrpSpPr>
            <p:cNvPr id="45" name="Group 44"/>
            <p:cNvGrpSpPr/>
            <p:nvPr/>
          </p:nvGrpSpPr>
          <p:grpSpPr>
            <a:xfrm>
              <a:off x="5876301" y="4679524"/>
              <a:ext cx="1303838" cy="1321629"/>
              <a:chOff x="6468562" y="2133600"/>
              <a:chExt cx="1303838" cy="1321629"/>
            </a:xfrm>
          </p:grpSpPr>
          <p:grpSp>
            <p:nvGrpSpPr>
              <p:cNvPr id="19" name="Group 18"/>
              <p:cNvGrpSpPr/>
              <p:nvPr/>
            </p:nvGrpSpPr>
            <p:grpSpPr>
              <a:xfrm>
                <a:off x="6468562" y="2133600"/>
                <a:ext cx="1303838" cy="1321629"/>
                <a:chOff x="6238687" y="4813824"/>
                <a:chExt cx="2198078" cy="1929885"/>
              </a:xfrm>
            </p:grpSpPr>
            <p:pic>
              <p:nvPicPr>
                <p:cNvPr id="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226" y="4885910"/>
                  <a:ext cx="1436078" cy="1782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6238687" y="4813824"/>
                  <a:ext cx="2198078" cy="19298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6553200" y="2256409"/>
                <a:ext cx="186711" cy="1080887"/>
                <a:chOff x="4190999" y="1567592"/>
                <a:chExt cx="186711" cy="1530427"/>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0999" y="1567592"/>
                  <a:ext cx="186465" cy="886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549351"/>
                  <a:ext cx="186465" cy="548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4190999" y="1567592"/>
                  <a:ext cx="186711" cy="88679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190999" y="2549351"/>
                  <a:ext cx="186465" cy="54866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 name="Rectangle 54"/>
            <p:cNvSpPr/>
            <p:nvPr/>
          </p:nvSpPr>
          <p:spPr>
            <a:xfrm>
              <a:off x="5680992" y="4612122"/>
              <a:ext cx="1623219" cy="148753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6271798" y="784784"/>
            <a:ext cx="2313719" cy="2110819"/>
            <a:chOff x="6019800" y="906091"/>
            <a:chExt cx="2314337" cy="2079363"/>
          </a:xfrm>
        </p:grpSpPr>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48836" y="990730"/>
              <a:ext cx="2080763" cy="1994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Rectangle 55"/>
            <p:cNvSpPr/>
            <p:nvPr/>
          </p:nvSpPr>
          <p:spPr>
            <a:xfrm>
              <a:off x="6019800" y="906091"/>
              <a:ext cx="2314337" cy="207936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517381" y="4823249"/>
            <a:ext cx="3674632" cy="1673535"/>
            <a:chOff x="1732380" y="4949776"/>
            <a:chExt cx="4141615" cy="1498879"/>
          </a:xfrm>
        </p:grpSpPr>
        <p:grpSp>
          <p:nvGrpSpPr>
            <p:cNvPr id="29" name="Group 28"/>
            <p:cNvGrpSpPr/>
            <p:nvPr/>
          </p:nvGrpSpPr>
          <p:grpSpPr>
            <a:xfrm>
              <a:off x="4453428" y="4977887"/>
              <a:ext cx="1420567" cy="1470768"/>
              <a:chOff x="3053001" y="4736991"/>
              <a:chExt cx="2324842" cy="2042811"/>
            </a:xfrm>
          </p:grpSpPr>
          <p:grpSp>
            <p:nvGrpSpPr>
              <p:cNvPr id="30" name="Group 18"/>
              <p:cNvGrpSpPr/>
              <p:nvPr/>
            </p:nvGrpSpPr>
            <p:grpSpPr>
              <a:xfrm>
                <a:off x="3053001" y="4736991"/>
                <a:ext cx="2324842" cy="2042811"/>
                <a:chOff x="4138010" y="5442465"/>
                <a:chExt cx="1180767" cy="1271579"/>
              </a:xfrm>
            </p:grpSpPr>
            <p:pic>
              <p:nvPicPr>
                <p:cNvPr id="3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8010" y="5442465"/>
                  <a:ext cx="1180767" cy="127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4343400" y="5442466"/>
                  <a:ext cx="304800" cy="11869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648200" y="6149978"/>
                  <a:ext cx="533400" cy="138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952408" y="5442465"/>
                  <a:ext cx="229192" cy="707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4104343" y="4736991"/>
                <a:ext cx="478296" cy="186465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p:cNvSpPr/>
            <p:nvPr/>
          </p:nvSpPr>
          <p:spPr>
            <a:xfrm>
              <a:off x="1732380" y="4949776"/>
              <a:ext cx="4141615" cy="148115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2771" y="4977886"/>
              <a:ext cx="1457629" cy="1462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0127" y="4977886"/>
              <a:ext cx="1404563" cy="1470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2" name="Rectangle 61"/>
          <p:cNvSpPr/>
          <p:nvPr/>
        </p:nvSpPr>
        <p:spPr>
          <a:xfrm>
            <a:off x="2123055" y="2626850"/>
            <a:ext cx="4787008" cy="2360786"/>
          </a:xfrm>
          <a:prstGeom prst="rect">
            <a:avLst/>
          </a:prstGeom>
        </p:spPr>
        <p:txBody>
          <a:bodyPr>
            <a:spAutoFit/>
          </a:bodyPr>
          <a:lstStyle/>
          <a:p>
            <a:pPr algn="ctr"/>
            <a:r>
              <a:rPr lang="en-US" b="1" i="1" dirty="0">
                <a:solidFill>
                  <a:schemeClr val="bg1"/>
                </a:solidFill>
              </a:rPr>
              <a:t>The </a:t>
            </a:r>
            <a:r>
              <a:rPr lang="en-US" b="1" i="1" dirty="0" smtClean="0">
                <a:solidFill>
                  <a:schemeClr val="bg1"/>
                </a:solidFill>
              </a:rPr>
              <a:t>Eco-system </a:t>
            </a:r>
            <a:r>
              <a:rPr lang="en-US" b="1" i="1" dirty="0">
                <a:solidFill>
                  <a:schemeClr val="bg1"/>
                </a:solidFill>
              </a:rPr>
              <a:t>of Data </a:t>
            </a:r>
          </a:p>
          <a:p>
            <a:pPr algn="ctr"/>
            <a:r>
              <a:rPr lang="en-US" b="1" i="1" dirty="0" smtClean="0">
                <a:solidFill>
                  <a:schemeClr val="bg1"/>
                </a:solidFill>
              </a:rPr>
              <a:t>requires a base-set of </a:t>
            </a:r>
          </a:p>
          <a:p>
            <a:pPr algn="ctr"/>
            <a:r>
              <a:rPr lang="en-US" b="1" i="1" dirty="0" smtClean="0">
                <a:solidFill>
                  <a:schemeClr val="bg1"/>
                </a:solidFill>
              </a:rPr>
              <a:t> thought provoking visualizations</a:t>
            </a:r>
          </a:p>
          <a:p>
            <a:pPr algn="ctr"/>
            <a:r>
              <a:rPr lang="en-US" b="1" i="1" dirty="0" smtClean="0">
                <a:solidFill>
                  <a:schemeClr val="bg1"/>
                </a:solidFill>
              </a:rPr>
              <a:t>to </a:t>
            </a:r>
            <a:r>
              <a:rPr lang="en-US" b="1" i="1" dirty="0">
                <a:solidFill>
                  <a:schemeClr val="bg1"/>
                </a:solidFill>
              </a:rPr>
              <a:t>initiate  </a:t>
            </a:r>
            <a:r>
              <a:rPr lang="en-US" b="1" dirty="0">
                <a:solidFill>
                  <a:schemeClr val="bg1"/>
                </a:solidFill>
              </a:rPr>
              <a:t>round-table discussions</a:t>
            </a:r>
          </a:p>
          <a:p>
            <a:pPr algn="ctr"/>
            <a:r>
              <a:rPr lang="en-US" b="1" i="1" dirty="0">
                <a:solidFill>
                  <a:schemeClr val="bg1"/>
                </a:solidFill>
              </a:rPr>
              <a:t>to drive cross</a:t>
            </a:r>
            <a:r>
              <a:rPr lang="en-US" b="1" dirty="0">
                <a:solidFill>
                  <a:schemeClr val="bg1"/>
                </a:solidFill>
              </a:rPr>
              <a:t>-table observations</a:t>
            </a:r>
          </a:p>
          <a:p>
            <a:pPr algn="ctr"/>
            <a:r>
              <a:rPr lang="en-US" b="1" i="1" dirty="0">
                <a:solidFill>
                  <a:schemeClr val="bg1"/>
                </a:solidFill>
              </a:rPr>
              <a:t>to empower </a:t>
            </a:r>
            <a:r>
              <a:rPr lang="en-US" b="1" dirty="0">
                <a:solidFill>
                  <a:schemeClr val="bg1"/>
                </a:solidFill>
              </a:rPr>
              <a:t>team </a:t>
            </a:r>
            <a:r>
              <a:rPr lang="en-US" b="1" dirty="0" smtClean="0">
                <a:solidFill>
                  <a:schemeClr val="bg1"/>
                </a:solidFill>
              </a:rPr>
              <a:t>consensus</a:t>
            </a:r>
          </a:p>
          <a:p>
            <a:pPr algn="ctr"/>
            <a:r>
              <a:rPr lang="en-US" b="1" i="1" dirty="0" smtClean="0">
                <a:solidFill>
                  <a:schemeClr val="bg1"/>
                </a:solidFill>
              </a:rPr>
              <a:t>to draw-out </a:t>
            </a:r>
            <a:r>
              <a:rPr lang="en-US" b="1" dirty="0" smtClean="0">
                <a:solidFill>
                  <a:schemeClr val="bg1"/>
                </a:solidFill>
              </a:rPr>
              <a:t>winning derivatives</a:t>
            </a:r>
          </a:p>
          <a:p>
            <a:pPr algn="ctr"/>
            <a:endParaRPr lang="en-US" b="1" dirty="0">
              <a:solidFill>
                <a:schemeClr val="bg1"/>
              </a:solidFill>
            </a:endParaRPr>
          </a:p>
        </p:txBody>
      </p:sp>
      <p:grpSp>
        <p:nvGrpSpPr>
          <p:cNvPr id="63" name="Group 62"/>
          <p:cNvGrpSpPr/>
          <p:nvPr/>
        </p:nvGrpSpPr>
        <p:grpSpPr>
          <a:xfrm>
            <a:off x="447603" y="3306234"/>
            <a:ext cx="1789561" cy="1875367"/>
            <a:chOff x="533400" y="3065246"/>
            <a:chExt cx="1709183" cy="1833692"/>
          </a:xfrm>
        </p:grpSpPr>
        <p:grpSp>
          <p:nvGrpSpPr>
            <p:cNvPr id="4" name="Group 3"/>
            <p:cNvGrpSpPr/>
            <p:nvPr/>
          </p:nvGrpSpPr>
          <p:grpSpPr>
            <a:xfrm>
              <a:off x="659573" y="3161455"/>
              <a:ext cx="1474027" cy="1737483"/>
              <a:chOff x="636265" y="2331168"/>
              <a:chExt cx="2138607" cy="1843538"/>
            </a:xfrm>
          </p:grpSpPr>
          <p:pic>
            <p:nvPicPr>
              <p:cNvPr id="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265" y="2331168"/>
                <a:ext cx="2138607" cy="184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6200000">
                <a:off x="990792" y="2782868"/>
                <a:ext cx="1237941" cy="597078"/>
              </a:xfrm>
              <a:prstGeom prst="rect">
                <a:avLst/>
              </a:prstGeom>
              <a:noFill/>
            </p:spPr>
            <p:txBody>
              <a:bodyPr wrap="square" rtlCol="0">
                <a:spAutoFit/>
              </a:bodyPr>
              <a:lstStyle/>
              <a:p>
                <a:r>
                  <a:rPr lang="en-US" sz="1100" b="1" dirty="0" smtClean="0"/>
                  <a:t>Customer Activity</a:t>
                </a:r>
              </a:p>
            </p:txBody>
          </p:sp>
        </p:grpSp>
        <p:sp>
          <p:nvSpPr>
            <p:cNvPr id="53" name="Rectangle 52"/>
            <p:cNvSpPr/>
            <p:nvPr/>
          </p:nvSpPr>
          <p:spPr>
            <a:xfrm>
              <a:off x="533400" y="3065246"/>
              <a:ext cx="1709183" cy="183369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flipH="1">
              <a:off x="1156770" y="2501093"/>
              <a:ext cx="214745" cy="143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7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0800000" flipH="1">
              <a:off x="1981201" y="3140816"/>
              <a:ext cx="251749" cy="153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7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547085" y="3291734"/>
              <a:ext cx="309500" cy="1607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7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200000" flipH="1">
              <a:off x="1354719" y="4045709"/>
              <a:ext cx="263069" cy="144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6" name="Picture 2"/>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3372219" y="593379"/>
            <a:ext cx="216217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TextBox 68"/>
          <p:cNvSpPr txBox="1"/>
          <p:nvPr/>
        </p:nvSpPr>
        <p:spPr>
          <a:xfrm>
            <a:off x="128469" y="215190"/>
            <a:ext cx="2618089" cy="338554"/>
          </a:xfrm>
          <a:prstGeom prst="rect">
            <a:avLst/>
          </a:prstGeom>
          <a:noFill/>
        </p:spPr>
        <p:txBody>
          <a:bodyPr wrap="none" rtlCol="0">
            <a:spAutoFit/>
          </a:bodyPr>
          <a:lstStyle/>
          <a:p>
            <a:r>
              <a:rPr lang="en-US" sz="1600" b="1" dirty="0" smtClean="0">
                <a:solidFill>
                  <a:schemeClr val="bg1"/>
                </a:solidFill>
              </a:rPr>
              <a:t>Systems Architect </a:t>
            </a:r>
            <a:r>
              <a:rPr lang="en-US" sz="1600" b="1" dirty="0">
                <a:solidFill>
                  <a:schemeClr val="bg1"/>
                </a:solidFill>
              </a:rPr>
              <a:t>&amp;</a:t>
            </a:r>
            <a:r>
              <a:rPr lang="en-US" sz="1600" b="1" dirty="0" smtClean="0">
                <a:solidFill>
                  <a:schemeClr val="bg1"/>
                </a:solidFill>
              </a:rPr>
              <a:t> Security</a:t>
            </a:r>
            <a:endParaRPr lang="en-US" sz="1600" b="1" dirty="0">
              <a:solidFill>
                <a:schemeClr val="bg1"/>
              </a:solidFill>
            </a:endParaRPr>
          </a:p>
        </p:txBody>
      </p:sp>
      <p:sp>
        <p:nvSpPr>
          <p:cNvPr id="74" name="TextBox 73"/>
          <p:cNvSpPr txBox="1"/>
          <p:nvPr/>
        </p:nvSpPr>
        <p:spPr>
          <a:xfrm>
            <a:off x="362075" y="2691825"/>
            <a:ext cx="1923925" cy="584775"/>
          </a:xfrm>
          <a:prstGeom prst="rect">
            <a:avLst/>
          </a:prstGeom>
          <a:noFill/>
        </p:spPr>
        <p:txBody>
          <a:bodyPr wrap="none" rtlCol="0">
            <a:spAutoFit/>
          </a:bodyPr>
          <a:lstStyle/>
          <a:p>
            <a:pPr algn="ctr"/>
            <a:r>
              <a:rPr lang="en-US" sz="1600" b="1" dirty="0" smtClean="0">
                <a:solidFill>
                  <a:schemeClr val="bg1"/>
                </a:solidFill>
              </a:rPr>
              <a:t>Data Source </a:t>
            </a:r>
          </a:p>
          <a:p>
            <a:pPr algn="ctr"/>
            <a:r>
              <a:rPr lang="en-US" sz="1600" b="1" dirty="0" smtClean="0">
                <a:solidFill>
                  <a:schemeClr val="bg1"/>
                </a:solidFill>
              </a:rPr>
              <a:t>Acquisitions and ETL</a:t>
            </a:r>
            <a:endParaRPr lang="en-US" sz="1600" b="1" dirty="0">
              <a:solidFill>
                <a:schemeClr val="bg1"/>
              </a:solidFill>
            </a:endParaRPr>
          </a:p>
        </p:txBody>
      </p:sp>
      <p:sp>
        <p:nvSpPr>
          <p:cNvPr id="2" name="TextBox 1"/>
          <p:cNvSpPr txBox="1"/>
          <p:nvPr/>
        </p:nvSpPr>
        <p:spPr>
          <a:xfrm>
            <a:off x="2933995" y="6477000"/>
            <a:ext cx="2628605" cy="338554"/>
          </a:xfrm>
          <a:prstGeom prst="rect">
            <a:avLst/>
          </a:prstGeom>
          <a:noFill/>
        </p:spPr>
        <p:txBody>
          <a:bodyPr wrap="none" rtlCol="0">
            <a:spAutoFit/>
          </a:bodyPr>
          <a:lstStyle/>
          <a:p>
            <a:r>
              <a:rPr lang="en-US" sz="1600" b="1" dirty="0" smtClean="0">
                <a:solidFill>
                  <a:schemeClr val="bg1"/>
                </a:solidFill>
              </a:rPr>
              <a:t>Data QA-Post ETL/Pre Model</a:t>
            </a:r>
            <a:endParaRPr lang="en-US" dirty="0"/>
          </a:p>
        </p:txBody>
      </p:sp>
      <p:sp>
        <p:nvSpPr>
          <p:cNvPr id="80" name="TextBox 79"/>
          <p:cNvSpPr txBox="1"/>
          <p:nvPr/>
        </p:nvSpPr>
        <p:spPr>
          <a:xfrm>
            <a:off x="6301326" y="6290846"/>
            <a:ext cx="2537874" cy="338554"/>
          </a:xfrm>
          <a:prstGeom prst="rect">
            <a:avLst/>
          </a:prstGeom>
          <a:noFill/>
        </p:spPr>
        <p:txBody>
          <a:bodyPr wrap="none" rtlCol="0">
            <a:spAutoFit/>
          </a:bodyPr>
          <a:lstStyle/>
          <a:p>
            <a:r>
              <a:rPr lang="en-US" sz="1600" b="1" dirty="0" smtClean="0">
                <a:solidFill>
                  <a:schemeClr val="bg1"/>
                </a:solidFill>
              </a:rPr>
              <a:t>Segment Extract and Model</a:t>
            </a:r>
            <a:endParaRPr lang="en-US" dirty="0"/>
          </a:p>
        </p:txBody>
      </p:sp>
      <p:sp>
        <p:nvSpPr>
          <p:cNvPr id="77" name="TextBox 76"/>
          <p:cNvSpPr txBox="1"/>
          <p:nvPr/>
        </p:nvSpPr>
        <p:spPr>
          <a:xfrm>
            <a:off x="6628585" y="76200"/>
            <a:ext cx="1601015" cy="738664"/>
          </a:xfrm>
          <a:prstGeom prst="rect">
            <a:avLst/>
          </a:prstGeom>
          <a:noFill/>
        </p:spPr>
        <p:txBody>
          <a:bodyPr wrap="none" rtlCol="0">
            <a:spAutoFit/>
          </a:bodyPr>
          <a:lstStyle/>
          <a:p>
            <a:pPr algn="ctr"/>
            <a:r>
              <a:rPr lang="en-US" sz="1400" b="1" dirty="0" smtClean="0">
                <a:solidFill>
                  <a:schemeClr val="bg1"/>
                </a:solidFill>
              </a:rPr>
              <a:t>The BI/BD answer  </a:t>
            </a:r>
          </a:p>
          <a:p>
            <a:pPr algn="ctr"/>
            <a:r>
              <a:rPr lang="en-US" sz="1400" b="1" dirty="0" smtClean="0">
                <a:solidFill>
                  <a:schemeClr val="bg1"/>
                </a:solidFill>
              </a:rPr>
              <a:t>+  </a:t>
            </a:r>
          </a:p>
          <a:p>
            <a:pPr algn="ctr"/>
            <a:r>
              <a:rPr lang="en-US" sz="1400" b="1" dirty="0" smtClean="0">
                <a:solidFill>
                  <a:schemeClr val="bg1"/>
                </a:solidFill>
              </a:rPr>
              <a:t>ECO-derivatives</a:t>
            </a:r>
            <a:endParaRPr lang="en-US" sz="1400" b="1" dirty="0">
              <a:solidFill>
                <a:schemeClr val="bg1"/>
              </a:solidFill>
            </a:endParaRPr>
          </a:p>
        </p:txBody>
      </p:sp>
      <p:sp>
        <p:nvSpPr>
          <p:cNvPr id="126" name="TextBox 125"/>
          <p:cNvSpPr txBox="1"/>
          <p:nvPr/>
        </p:nvSpPr>
        <p:spPr>
          <a:xfrm>
            <a:off x="3200400" y="134641"/>
            <a:ext cx="2505814" cy="338554"/>
          </a:xfrm>
          <a:prstGeom prst="rect">
            <a:avLst/>
          </a:prstGeom>
          <a:noFill/>
        </p:spPr>
        <p:txBody>
          <a:bodyPr wrap="none" rtlCol="0">
            <a:spAutoFit/>
          </a:bodyPr>
          <a:lstStyle/>
          <a:p>
            <a:r>
              <a:rPr lang="en-US" sz="1600" b="1" dirty="0" smtClean="0">
                <a:solidFill>
                  <a:schemeClr val="bg1"/>
                </a:solidFill>
              </a:rPr>
              <a:t>A proposed BD/BI question</a:t>
            </a:r>
            <a:endParaRPr lang="en-US" sz="1600" b="1" dirty="0">
              <a:solidFill>
                <a:schemeClr val="bg1"/>
              </a:solidFill>
            </a:endParaRPr>
          </a:p>
        </p:txBody>
      </p:sp>
    </p:spTree>
    <p:extLst>
      <p:ext uri="{BB962C8B-B14F-4D97-AF65-F5344CB8AC3E}">
        <p14:creationId xmlns:p14="http://schemas.microsoft.com/office/powerpoint/2010/main" val="2503948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13543" y="1143000"/>
            <a:ext cx="7357857" cy="5486400"/>
            <a:chOff x="913543" y="1143000"/>
            <a:chExt cx="7357857" cy="5486400"/>
          </a:xfrm>
        </p:grpSpPr>
        <p:grpSp>
          <p:nvGrpSpPr>
            <p:cNvPr id="22" name="Group 21"/>
            <p:cNvGrpSpPr/>
            <p:nvPr/>
          </p:nvGrpSpPr>
          <p:grpSpPr>
            <a:xfrm>
              <a:off x="2971800" y="1143000"/>
              <a:ext cx="3200400" cy="5486400"/>
              <a:chOff x="2971800" y="914400"/>
              <a:chExt cx="3200400" cy="5486400"/>
            </a:xfrm>
          </p:grpSpPr>
          <p:sp>
            <p:nvSpPr>
              <p:cNvPr id="2" name="Rectangle 1"/>
              <p:cNvSpPr/>
              <p:nvPr/>
            </p:nvSpPr>
            <p:spPr>
              <a:xfrm>
                <a:off x="2971800" y="914400"/>
                <a:ext cx="3200400" cy="914400"/>
              </a:xfrm>
              <a:prstGeom prst="rect">
                <a:avLst/>
              </a:prstGeom>
              <a:gradFill>
                <a:gsLst>
                  <a:gs pos="0">
                    <a:srgbClr val="003399">
                      <a:shade val="30000"/>
                      <a:satMod val="115000"/>
                    </a:srgbClr>
                  </a:gs>
                  <a:gs pos="50000">
                    <a:srgbClr val="003399">
                      <a:shade val="67500"/>
                      <a:satMod val="115000"/>
                    </a:srgbClr>
                  </a:gs>
                  <a:gs pos="100000">
                    <a:srgbClr val="003399">
                      <a:shade val="100000"/>
                      <a:satMod val="115000"/>
                    </a:srgb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rPr>
                  <a:t>Foundation-Orientation</a:t>
                </a:r>
              </a:p>
              <a:p>
                <a:pPr algn="ctr"/>
                <a:r>
                  <a:rPr lang="en-US" sz="1500" b="1" dirty="0">
                    <a:solidFill>
                      <a:schemeClr val="bg1"/>
                    </a:solidFill>
                  </a:rPr>
                  <a:t>Cursory </a:t>
                </a:r>
                <a:r>
                  <a:rPr lang="en-US" sz="1500" b="1" dirty="0" smtClean="0">
                    <a:solidFill>
                      <a:schemeClr val="bg1"/>
                    </a:solidFill>
                  </a:rPr>
                  <a:t>Evaluation </a:t>
                </a:r>
                <a:r>
                  <a:rPr lang="en-US" sz="1500" b="1" dirty="0">
                    <a:solidFill>
                      <a:schemeClr val="bg1"/>
                    </a:solidFill>
                  </a:rPr>
                  <a:t>of B</a:t>
                </a:r>
                <a:r>
                  <a:rPr lang="en-US" sz="1500" b="1" dirty="0" smtClean="0">
                    <a:solidFill>
                      <a:schemeClr val="bg1"/>
                    </a:solidFill>
                  </a:rPr>
                  <a:t>lueprint</a:t>
                </a:r>
                <a:endParaRPr lang="en-US" sz="1500" b="1" dirty="0">
                  <a:solidFill>
                    <a:schemeClr val="bg1"/>
                  </a:solidFill>
                </a:endParaRPr>
              </a:p>
            </p:txBody>
          </p:sp>
          <p:sp>
            <p:nvSpPr>
              <p:cNvPr id="5" name="Rectangle 4"/>
              <p:cNvSpPr/>
              <p:nvPr/>
            </p:nvSpPr>
            <p:spPr>
              <a:xfrm>
                <a:off x="2971800" y="2057400"/>
                <a:ext cx="3200400" cy="914400"/>
              </a:xfrm>
              <a:prstGeom prst="rect">
                <a:avLst/>
              </a:prstGeom>
              <a:gradFill>
                <a:gsLst>
                  <a:gs pos="0">
                    <a:srgbClr val="003399">
                      <a:shade val="30000"/>
                      <a:satMod val="115000"/>
                    </a:srgbClr>
                  </a:gs>
                  <a:gs pos="50000">
                    <a:srgbClr val="003399">
                      <a:shade val="67500"/>
                      <a:satMod val="115000"/>
                    </a:srgbClr>
                  </a:gs>
                  <a:gs pos="100000">
                    <a:srgbClr val="003399">
                      <a:shade val="100000"/>
                      <a:satMod val="115000"/>
                    </a:srgb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rPr>
                  <a:t>Big Data Architecture + </a:t>
                </a:r>
                <a:r>
                  <a:rPr lang="en-US" sz="1500" b="1" dirty="0" smtClean="0">
                    <a:solidFill>
                      <a:schemeClr val="bg1"/>
                    </a:solidFill>
                  </a:rPr>
                  <a:t>Tools</a:t>
                </a:r>
                <a:endParaRPr lang="en-US" sz="1500" b="1" dirty="0">
                  <a:solidFill>
                    <a:schemeClr val="bg1"/>
                  </a:solidFill>
                </a:endParaRPr>
              </a:p>
            </p:txBody>
          </p:sp>
          <p:sp>
            <p:nvSpPr>
              <p:cNvPr id="6" name="Rectangle 5"/>
              <p:cNvSpPr/>
              <p:nvPr/>
            </p:nvSpPr>
            <p:spPr>
              <a:xfrm>
                <a:off x="2971800" y="3200400"/>
                <a:ext cx="3200400" cy="914400"/>
              </a:xfrm>
              <a:prstGeom prst="rect">
                <a:avLst/>
              </a:prstGeom>
              <a:gradFill>
                <a:gsLst>
                  <a:gs pos="0">
                    <a:srgbClr val="003399">
                      <a:shade val="30000"/>
                      <a:satMod val="115000"/>
                    </a:srgbClr>
                  </a:gs>
                  <a:gs pos="50000">
                    <a:srgbClr val="003399">
                      <a:shade val="67500"/>
                      <a:satMod val="115000"/>
                    </a:srgbClr>
                  </a:gs>
                  <a:gs pos="100000">
                    <a:srgbClr val="003399">
                      <a:shade val="100000"/>
                      <a:satMod val="115000"/>
                    </a:srgb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rPr>
                  <a:t>Implementation Analytics </a:t>
                </a:r>
                <a:r>
                  <a:rPr lang="en-US" sz="1500" b="1" dirty="0" smtClean="0">
                    <a:solidFill>
                      <a:schemeClr val="bg1"/>
                    </a:solidFill>
                  </a:rPr>
                  <a:t>Team</a:t>
                </a:r>
                <a:endParaRPr lang="en-US" sz="1500" b="1" dirty="0">
                  <a:solidFill>
                    <a:schemeClr val="bg1"/>
                  </a:solidFill>
                </a:endParaRPr>
              </a:p>
            </p:txBody>
          </p:sp>
          <p:sp>
            <p:nvSpPr>
              <p:cNvPr id="7" name="Rectangle 6"/>
              <p:cNvSpPr/>
              <p:nvPr/>
            </p:nvSpPr>
            <p:spPr>
              <a:xfrm>
                <a:off x="2971800" y="4343400"/>
                <a:ext cx="3200400" cy="914400"/>
              </a:xfrm>
              <a:prstGeom prst="rect">
                <a:avLst/>
              </a:prstGeom>
              <a:gradFill>
                <a:gsLst>
                  <a:gs pos="0">
                    <a:srgbClr val="003399">
                      <a:shade val="30000"/>
                      <a:satMod val="115000"/>
                    </a:srgbClr>
                  </a:gs>
                  <a:gs pos="50000">
                    <a:srgbClr val="003399">
                      <a:shade val="67500"/>
                      <a:satMod val="115000"/>
                    </a:srgbClr>
                  </a:gs>
                  <a:gs pos="100000">
                    <a:srgbClr val="003399">
                      <a:shade val="100000"/>
                      <a:satMod val="115000"/>
                    </a:srgb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rPr>
                  <a:t>Actualize Launch &amp; </a:t>
                </a:r>
                <a:r>
                  <a:rPr lang="en-US" sz="1500" b="1" dirty="0" smtClean="0">
                    <a:solidFill>
                      <a:schemeClr val="bg1"/>
                    </a:solidFill>
                  </a:rPr>
                  <a:t>Yield</a:t>
                </a:r>
                <a:endParaRPr lang="en-US" sz="1500" b="1" dirty="0">
                  <a:solidFill>
                    <a:schemeClr val="bg1"/>
                  </a:solidFill>
                </a:endParaRPr>
              </a:p>
            </p:txBody>
          </p:sp>
          <p:sp>
            <p:nvSpPr>
              <p:cNvPr id="8" name="Rectangle 7"/>
              <p:cNvSpPr/>
              <p:nvPr/>
            </p:nvSpPr>
            <p:spPr>
              <a:xfrm>
                <a:off x="2971800" y="5486400"/>
                <a:ext cx="3200400" cy="914400"/>
              </a:xfrm>
              <a:prstGeom prst="rect">
                <a:avLst/>
              </a:prstGeom>
              <a:gradFill>
                <a:gsLst>
                  <a:gs pos="0">
                    <a:srgbClr val="003399">
                      <a:shade val="30000"/>
                      <a:satMod val="115000"/>
                    </a:srgbClr>
                  </a:gs>
                  <a:gs pos="50000">
                    <a:srgbClr val="003399">
                      <a:shade val="67500"/>
                      <a:satMod val="115000"/>
                    </a:srgbClr>
                  </a:gs>
                  <a:gs pos="100000">
                    <a:srgbClr val="003399">
                      <a:shade val="100000"/>
                      <a:satMod val="115000"/>
                    </a:srgb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rPr>
                  <a:t>Retained Agency of </a:t>
                </a:r>
                <a:r>
                  <a:rPr lang="en-US" sz="1500" b="1" dirty="0" smtClean="0">
                    <a:solidFill>
                      <a:schemeClr val="bg1"/>
                    </a:solidFill>
                  </a:rPr>
                  <a:t>Record</a:t>
                </a:r>
                <a:endParaRPr lang="en-US" sz="1500" b="1" dirty="0">
                  <a:solidFill>
                    <a:schemeClr val="bg1"/>
                  </a:solidFill>
                </a:endParaRPr>
              </a:p>
            </p:txBody>
          </p:sp>
        </p:grpSp>
        <p:grpSp>
          <p:nvGrpSpPr>
            <p:cNvPr id="23" name="Group 22"/>
            <p:cNvGrpSpPr/>
            <p:nvPr/>
          </p:nvGrpSpPr>
          <p:grpSpPr>
            <a:xfrm>
              <a:off x="913543" y="1143000"/>
              <a:ext cx="1828800" cy="5486400"/>
              <a:chOff x="913543" y="1143000"/>
              <a:chExt cx="1828800" cy="5486400"/>
            </a:xfrm>
          </p:grpSpPr>
          <p:sp>
            <p:nvSpPr>
              <p:cNvPr id="12" name="TextBox 11"/>
              <p:cNvSpPr txBox="1"/>
              <p:nvPr/>
            </p:nvSpPr>
            <p:spPr>
              <a:xfrm>
                <a:off x="913543" y="1143000"/>
                <a:ext cx="1828800" cy="914400"/>
              </a:xfrm>
              <a:prstGeom prst="rect">
                <a:avLst/>
              </a:prstGeom>
              <a:noFill/>
            </p:spPr>
            <p:txBody>
              <a:bodyPr wrap="none" rtlCol="0" anchor="ctr" anchorCtr="0">
                <a:noAutofit/>
              </a:bodyPr>
              <a:lstStyle/>
              <a:p>
                <a:pPr algn="ctr"/>
                <a:r>
                  <a:rPr lang="en-US" sz="1500" dirty="0" smtClean="0"/>
                  <a:t>Assess Current State</a:t>
                </a:r>
              </a:p>
              <a:p>
                <a:pPr algn="ctr"/>
                <a:r>
                  <a:rPr lang="en-US" sz="1500" dirty="0" smtClean="0"/>
                  <a:t>Playbook Development</a:t>
                </a:r>
              </a:p>
              <a:p>
                <a:pPr algn="ctr"/>
                <a:r>
                  <a:rPr lang="en-US" sz="1500" dirty="0" smtClean="0"/>
                  <a:t>Technology Forensics</a:t>
                </a:r>
              </a:p>
            </p:txBody>
          </p:sp>
          <p:sp>
            <p:nvSpPr>
              <p:cNvPr id="13" name="TextBox 12"/>
              <p:cNvSpPr txBox="1"/>
              <p:nvPr/>
            </p:nvSpPr>
            <p:spPr>
              <a:xfrm>
                <a:off x="913543" y="2286000"/>
                <a:ext cx="1828800" cy="914400"/>
              </a:xfrm>
              <a:prstGeom prst="rect">
                <a:avLst/>
              </a:prstGeom>
              <a:noFill/>
            </p:spPr>
            <p:txBody>
              <a:bodyPr wrap="none" rtlCol="0" anchor="ctr" anchorCtr="0">
                <a:noAutofit/>
              </a:bodyPr>
              <a:lstStyle/>
              <a:p>
                <a:pPr algn="ctr"/>
                <a:r>
                  <a:rPr lang="en-US" sz="1500" dirty="0" smtClean="0"/>
                  <a:t>Develop Roadmap</a:t>
                </a:r>
              </a:p>
              <a:p>
                <a:pPr algn="ctr"/>
                <a:r>
                  <a:rPr lang="en-US" sz="1500" dirty="0" smtClean="0"/>
                  <a:t>Infrastructure Support</a:t>
                </a:r>
              </a:p>
              <a:p>
                <a:pPr algn="ctr"/>
                <a:r>
                  <a:rPr lang="en-US" sz="1500" dirty="0" smtClean="0"/>
                  <a:t>Vendor Stack  Selection</a:t>
                </a:r>
              </a:p>
            </p:txBody>
          </p:sp>
          <p:sp>
            <p:nvSpPr>
              <p:cNvPr id="14" name="TextBox 13"/>
              <p:cNvSpPr txBox="1"/>
              <p:nvPr/>
            </p:nvSpPr>
            <p:spPr>
              <a:xfrm>
                <a:off x="913543" y="3429000"/>
                <a:ext cx="1828800" cy="914400"/>
              </a:xfrm>
              <a:prstGeom prst="rect">
                <a:avLst/>
              </a:prstGeom>
              <a:noFill/>
            </p:spPr>
            <p:txBody>
              <a:bodyPr wrap="none" rtlCol="0" anchor="ctr" anchorCtr="0">
                <a:noAutofit/>
              </a:bodyPr>
              <a:lstStyle/>
              <a:p>
                <a:pPr algn="ctr"/>
                <a:r>
                  <a:rPr lang="en-US" sz="1500" dirty="0" smtClean="0"/>
                  <a:t>BD/BI User Trials</a:t>
                </a:r>
              </a:p>
              <a:p>
                <a:pPr algn="ctr"/>
                <a:r>
                  <a:rPr lang="en-US" sz="1500" dirty="0" smtClean="0"/>
                  <a:t>Data Aggregation</a:t>
                </a:r>
              </a:p>
              <a:p>
                <a:pPr algn="ctr"/>
                <a:r>
                  <a:rPr lang="en-US" sz="1500" dirty="0" smtClean="0"/>
                  <a:t>Analytics Demo</a:t>
                </a:r>
                <a:endParaRPr lang="en-US" sz="1500" dirty="0"/>
              </a:p>
            </p:txBody>
          </p:sp>
          <p:sp>
            <p:nvSpPr>
              <p:cNvPr id="16" name="TextBox 15"/>
              <p:cNvSpPr txBox="1"/>
              <p:nvPr/>
            </p:nvSpPr>
            <p:spPr>
              <a:xfrm>
                <a:off x="913543" y="4572000"/>
                <a:ext cx="1828800" cy="914400"/>
              </a:xfrm>
              <a:prstGeom prst="rect">
                <a:avLst/>
              </a:prstGeom>
              <a:noFill/>
            </p:spPr>
            <p:txBody>
              <a:bodyPr wrap="square" rtlCol="0" anchor="ctr" anchorCtr="0">
                <a:noAutofit/>
              </a:bodyPr>
              <a:lstStyle/>
              <a:p>
                <a:pPr algn="ctr"/>
                <a:r>
                  <a:rPr lang="en-US" sz="1500" dirty="0" smtClean="0"/>
                  <a:t>Develop</a:t>
                </a:r>
              </a:p>
              <a:p>
                <a:pPr algn="ctr"/>
                <a:r>
                  <a:rPr lang="en-US" sz="1500" dirty="0" smtClean="0"/>
                  <a:t>Augment</a:t>
                </a:r>
              </a:p>
              <a:p>
                <a:pPr algn="ctr"/>
                <a:r>
                  <a:rPr lang="en-US" sz="1500" dirty="0" smtClean="0"/>
                  <a:t>Administer</a:t>
                </a:r>
                <a:endParaRPr lang="en-US" sz="1500" dirty="0"/>
              </a:p>
            </p:txBody>
          </p:sp>
          <p:sp>
            <p:nvSpPr>
              <p:cNvPr id="17" name="TextBox 16"/>
              <p:cNvSpPr txBox="1"/>
              <p:nvPr/>
            </p:nvSpPr>
            <p:spPr>
              <a:xfrm>
                <a:off x="913543" y="5715000"/>
                <a:ext cx="1828800" cy="914400"/>
              </a:xfrm>
              <a:prstGeom prst="rect">
                <a:avLst/>
              </a:prstGeom>
              <a:noFill/>
            </p:spPr>
            <p:txBody>
              <a:bodyPr wrap="none" rtlCol="0" anchor="ctr" anchorCtr="0">
                <a:noAutofit/>
              </a:bodyPr>
              <a:lstStyle/>
              <a:p>
                <a:pPr algn="ctr"/>
                <a:r>
                  <a:rPr lang="en-US" sz="1500" dirty="0" smtClean="0"/>
                  <a:t>Future Aspirations</a:t>
                </a:r>
              </a:p>
              <a:p>
                <a:pPr algn="ctr"/>
                <a:r>
                  <a:rPr lang="en-US" sz="1500" dirty="0" smtClean="0"/>
                  <a:t>Partnering and</a:t>
                </a:r>
              </a:p>
              <a:p>
                <a:pPr algn="ctr"/>
                <a:r>
                  <a:rPr lang="en-US" sz="1500" dirty="0" smtClean="0"/>
                  <a:t>Planning</a:t>
                </a:r>
                <a:endParaRPr lang="en-US" sz="1500" dirty="0"/>
              </a:p>
            </p:txBody>
          </p:sp>
        </p:grpSp>
        <p:sp>
          <p:nvSpPr>
            <p:cNvPr id="20" name="TextBox 19"/>
            <p:cNvSpPr txBox="1"/>
            <p:nvPr/>
          </p:nvSpPr>
          <p:spPr>
            <a:xfrm>
              <a:off x="6401657" y="1143000"/>
              <a:ext cx="1869743" cy="5401479"/>
            </a:xfrm>
            <a:prstGeom prst="rect">
              <a:avLst/>
            </a:prstGeom>
            <a:noFill/>
          </p:spPr>
          <p:txBody>
            <a:bodyPr wrap="none" rtlCol="0">
              <a:spAutoFit/>
            </a:bodyPr>
            <a:lstStyle/>
            <a:p>
              <a:pPr>
                <a:spcAft>
                  <a:spcPts val="5400"/>
                </a:spcAft>
              </a:pPr>
              <a:r>
                <a:rPr lang="en-US" sz="2000" b="1" dirty="0" smtClean="0"/>
                <a:t>Knowledge</a:t>
              </a:r>
            </a:p>
            <a:p>
              <a:pPr>
                <a:spcAft>
                  <a:spcPts val="5400"/>
                </a:spcAft>
              </a:pPr>
              <a:r>
                <a:rPr lang="en-US" sz="2000" b="1" dirty="0" smtClean="0"/>
                <a:t>Comprehension</a:t>
              </a:r>
            </a:p>
            <a:p>
              <a:pPr>
                <a:spcAft>
                  <a:spcPts val="5400"/>
                </a:spcAft>
              </a:pPr>
              <a:r>
                <a:rPr lang="en-US" sz="2000" b="1" dirty="0" smtClean="0"/>
                <a:t>Application</a:t>
              </a:r>
            </a:p>
            <a:p>
              <a:pPr>
                <a:spcAft>
                  <a:spcPts val="5400"/>
                </a:spcAft>
              </a:pPr>
              <a:r>
                <a:rPr lang="en-US" sz="2000" b="1" dirty="0" smtClean="0"/>
                <a:t>Analysis</a:t>
              </a:r>
            </a:p>
            <a:p>
              <a:pPr>
                <a:spcAft>
                  <a:spcPts val="5400"/>
                </a:spcAft>
              </a:pPr>
              <a:r>
                <a:rPr lang="en-US" sz="2000" b="1" dirty="0" smtClean="0"/>
                <a:t>Synthesis</a:t>
              </a:r>
            </a:p>
            <a:p>
              <a:pPr>
                <a:spcAft>
                  <a:spcPts val="5400"/>
                </a:spcAft>
              </a:pPr>
              <a:r>
                <a:rPr lang="en-US" sz="2000" b="1" dirty="0" smtClean="0"/>
                <a:t>Evaluation</a:t>
              </a:r>
              <a:endParaRPr lang="en-US" sz="2000" b="1" dirty="0"/>
            </a:p>
          </p:txBody>
        </p:sp>
      </p:grpSp>
      <p:sp>
        <p:nvSpPr>
          <p:cNvPr id="21" name="TextBox 20"/>
          <p:cNvSpPr txBox="1"/>
          <p:nvPr/>
        </p:nvSpPr>
        <p:spPr>
          <a:xfrm>
            <a:off x="457200" y="228600"/>
            <a:ext cx="8229600" cy="553998"/>
          </a:xfrm>
          <a:prstGeom prst="rect">
            <a:avLst/>
          </a:prstGeom>
          <a:noFill/>
        </p:spPr>
        <p:txBody>
          <a:bodyPr wrap="none" rtlCol="0" anchor="ctr" anchorCtr="0">
            <a:noAutofit/>
          </a:bodyPr>
          <a:lstStyle/>
          <a:p>
            <a:pPr algn="ctr"/>
            <a:r>
              <a:rPr lang="en-US" sz="2500" b="1" dirty="0">
                <a:solidFill>
                  <a:srgbClr val="660066"/>
                </a:solidFill>
              </a:rPr>
              <a:t>Hierarchical </a:t>
            </a:r>
            <a:r>
              <a:rPr lang="en-US" sz="2500" b="1" dirty="0" smtClean="0">
                <a:solidFill>
                  <a:srgbClr val="660066"/>
                </a:solidFill>
              </a:rPr>
              <a:t>Sales Format &amp; </a:t>
            </a:r>
            <a:r>
              <a:rPr lang="en-US" sz="2500" b="1" dirty="0">
                <a:solidFill>
                  <a:srgbClr val="660066"/>
                </a:solidFill>
              </a:rPr>
              <a:t>Bloom’s Taxonomy of 1956</a:t>
            </a:r>
          </a:p>
        </p:txBody>
      </p:sp>
    </p:spTree>
    <p:extLst>
      <p:ext uri="{BB962C8B-B14F-4D97-AF65-F5344CB8AC3E}">
        <p14:creationId xmlns:p14="http://schemas.microsoft.com/office/powerpoint/2010/main" val="326129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295400"/>
            <a:ext cx="7421262" cy="2862322"/>
          </a:xfrm>
          <a:prstGeom prst="rect">
            <a:avLst/>
          </a:prstGeom>
          <a:noFill/>
        </p:spPr>
        <p:txBody>
          <a:bodyPr wrap="none" rtlCol="0">
            <a:spAutoFit/>
          </a:bodyPr>
          <a:lstStyle/>
          <a:p>
            <a:r>
              <a:rPr lang="en-US" sz="1500" b="1" dirty="0" smtClean="0">
                <a:solidFill>
                  <a:srgbClr val="003399"/>
                </a:solidFill>
              </a:rPr>
              <a:t>Knowledge</a:t>
            </a:r>
            <a:r>
              <a:rPr lang="en-US" sz="1500" dirty="0" smtClean="0">
                <a:solidFill>
                  <a:srgbClr val="003399"/>
                </a:solidFill>
              </a:rPr>
              <a:t>:</a:t>
            </a:r>
            <a:r>
              <a:rPr lang="en-US" sz="1500" dirty="0" smtClean="0"/>
              <a:t>  assembling facts and making definitions about the data</a:t>
            </a:r>
          </a:p>
          <a:p>
            <a:endParaRPr lang="en-US" sz="1500" dirty="0"/>
          </a:p>
          <a:p>
            <a:r>
              <a:rPr lang="en-US" sz="1500" b="1" dirty="0" smtClean="0">
                <a:solidFill>
                  <a:srgbClr val="003399"/>
                </a:solidFill>
              </a:rPr>
              <a:t>Comprehension:</a:t>
            </a:r>
            <a:r>
              <a:rPr lang="en-US" sz="1500" b="1" dirty="0" smtClean="0"/>
              <a:t>  </a:t>
            </a:r>
            <a:r>
              <a:rPr lang="en-US" sz="1500" dirty="0" smtClean="0"/>
              <a:t>translate, interpret, extrapolate, organize the data</a:t>
            </a:r>
          </a:p>
          <a:p>
            <a:endParaRPr lang="en-US" sz="1500" dirty="0" smtClean="0"/>
          </a:p>
          <a:p>
            <a:r>
              <a:rPr lang="en-US" sz="1500" b="1" dirty="0" smtClean="0">
                <a:solidFill>
                  <a:srgbClr val="003399"/>
                </a:solidFill>
              </a:rPr>
              <a:t>Application</a:t>
            </a:r>
            <a:r>
              <a:rPr lang="en-US" sz="1500" dirty="0" smtClean="0">
                <a:solidFill>
                  <a:srgbClr val="003399"/>
                </a:solidFill>
              </a:rPr>
              <a:t>:</a:t>
            </a:r>
            <a:r>
              <a:rPr lang="en-US" sz="1500" dirty="0" smtClean="0"/>
              <a:t>  solve problems using knowledge + comprehension of the data using old models</a:t>
            </a:r>
          </a:p>
          <a:p>
            <a:endParaRPr lang="en-US" sz="1500" dirty="0" smtClean="0"/>
          </a:p>
          <a:p>
            <a:r>
              <a:rPr lang="en-US" sz="1500" b="1" dirty="0" smtClean="0">
                <a:solidFill>
                  <a:srgbClr val="003399"/>
                </a:solidFill>
              </a:rPr>
              <a:t>Analysis:  break data into the elements, examine the pieces, generalize the data</a:t>
            </a:r>
          </a:p>
          <a:p>
            <a:r>
              <a:rPr lang="en-US" sz="1500" b="1" dirty="0" smtClean="0">
                <a:solidFill>
                  <a:srgbClr val="FF0000"/>
                </a:solidFill>
                <a:sym typeface="Wingdings 3" panose="05040102010807070707" pitchFamily="18" charset="2"/>
              </a:rPr>
              <a:t> </a:t>
            </a:r>
            <a:r>
              <a:rPr lang="en-US" sz="1500" b="1" dirty="0">
                <a:solidFill>
                  <a:srgbClr val="FF0000"/>
                </a:solidFill>
                <a:sym typeface="Wingdings 3" panose="05040102010807070707" pitchFamily="18" charset="2"/>
              </a:rPr>
              <a:t> </a:t>
            </a:r>
            <a:r>
              <a:rPr lang="en-US" sz="1500" b="1" dirty="0" smtClean="0">
                <a:solidFill>
                  <a:srgbClr val="FF0000"/>
                </a:solidFill>
              </a:rPr>
              <a:t>Fact:  </a:t>
            </a:r>
            <a:r>
              <a:rPr lang="en-US" sz="1500" i="1" dirty="0" smtClean="0"/>
              <a:t>John </a:t>
            </a:r>
            <a:r>
              <a:rPr lang="en-US" sz="1500" i="1" dirty="0" err="1" smtClean="0"/>
              <a:t>Tukey</a:t>
            </a:r>
            <a:r>
              <a:rPr lang="en-US" sz="1500" i="1" dirty="0" smtClean="0"/>
              <a:t> introduced the term ‘bit’, the contraction of Binary Digit</a:t>
            </a:r>
          </a:p>
          <a:p>
            <a:endParaRPr lang="en-US" sz="1500" dirty="0"/>
          </a:p>
          <a:p>
            <a:r>
              <a:rPr lang="en-US" sz="1500" b="1" dirty="0" smtClean="0">
                <a:solidFill>
                  <a:srgbClr val="003399"/>
                </a:solidFill>
              </a:rPr>
              <a:t>Synthesis</a:t>
            </a:r>
            <a:r>
              <a:rPr lang="en-US" sz="1500" dirty="0" smtClean="0">
                <a:solidFill>
                  <a:srgbClr val="003399"/>
                </a:solidFill>
              </a:rPr>
              <a:t>:</a:t>
            </a:r>
            <a:r>
              <a:rPr lang="en-US" sz="1500" dirty="0" smtClean="0"/>
              <a:t>  partition data elements into segments and apply old models or form new models</a:t>
            </a:r>
          </a:p>
          <a:p>
            <a:endParaRPr lang="en-US" sz="1500" dirty="0"/>
          </a:p>
          <a:p>
            <a:r>
              <a:rPr lang="en-US" sz="1500" b="1" dirty="0" smtClean="0">
                <a:solidFill>
                  <a:srgbClr val="003399"/>
                </a:solidFill>
              </a:rPr>
              <a:t>Evaluation</a:t>
            </a:r>
            <a:r>
              <a:rPr lang="en-US" sz="1500" dirty="0" smtClean="0">
                <a:solidFill>
                  <a:srgbClr val="003399"/>
                </a:solidFill>
              </a:rPr>
              <a:t>:</a:t>
            </a:r>
            <a:r>
              <a:rPr lang="en-US" sz="1500" dirty="0" smtClean="0"/>
              <a:t>  present and defend what you think you </a:t>
            </a:r>
            <a:r>
              <a:rPr lang="en-US" sz="1500" b="1" dirty="0" smtClean="0">
                <a:solidFill>
                  <a:srgbClr val="003399"/>
                </a:solidFill>
              </a:rPr>
              <a:t>KNOW</a:t>
            </a:r>
            <a:r>
              <a:rPr lang="en-US" sz="1500" dirty="0" smtClean="0"/>
              <a:t> about the data based on model</a:t>
            </a:r>
          </a:p>
        </p:txBody>
      </p:sp>
      <p:sp>
        <p:nvSpPr>
          <p:cNvPr id="2" name="TextBox 1"/>
          <p:cNvSpPr txBox="1"/>
          <p:nvPr/>
        </p:nvSpPr>
        <p:spPr>
          <a:xfrm>
            <a:off x="445477" y="5895201"/>
            <a:ext cx="8229600" cy="276999"/>
          </a:xfrm>
          <a:prstGeom prst="rect">
            <a:avLst/>
          </a:prstGeom>
          <a:noFill/>
        </p:spPr>
        <p:txBody>
          <a:bodyPr wrap="square" rtlCol="0">
            <a:spAutoFit/>
          </a:bodyPr>
          <a:lstStyle/>
          <a:p>
            <a:pPr algn="ctr"/>
            <a:r>
              <a:rPr lang="en-US" sz="1200" dirty="0" smtClean="0">
                <a:solidFill>
                  <a:srgbClr val="003399"/>
                </a:solidFill>
                <a:hlinkClick r:id="rId2"/>
              </a:rPr>
              <a:t>http://en.wikipedia.org/wiki/Bloom%27s_taxonomy/</a:t>
            </a:r>
            <a:r>
              <a:rPr lang="en-US" sz="1200" dirty="0">
                <a:solidFill>
                  <a:srgbClr val="003399"/>
                </a:solidFill>
              </a:rPr>
              <a:t>	</a:t>
            </a:r>
            <a:r>
              <a:rPr lang="en-US" sz="1200" dirty="0" smtClean="0">
                <a:solidFill>
                  <a:srgbClr val="003399"/>
                </a:solidFill>
              </a:rPr>
              <a:t>	</a:t>
            </a:r>
            <a:r>
              <a:rPr lang="en-US" sz="1200" dirty="0" smtClean="0">
                <a:solidFill>
                  <a:srgbClr val="003399"/>
                </a:solidFill>
                <a:hlinkClick r:id="rId3"/>
              </a:rPr>
              <a:t>http</a:t>
            </a:r>
            <a:r>
              <a:rPr lang="en-US" sz="1200" dirty="0">
                <a:solidFill>
                  <a:srgbClr val="003399"/>
                </a:solidFill>
                <a:hlinkClick r:id="rId3"/>
              </a:rPr>
              <a:t>://en.wikipedia.org/wiki/John_Tukey</a:t>
            </a:r>
            <a:endParaRPr lang="en-US" sz="1200" dirty="0">
              <a:solidFill>
                <a:srgbClr val="003399"/>
              </a:solidFill>
            </a:endParaRPr>
          </a:p>
        </p:txBody>
      </p:sp>
      <p:sp>
        <p:nvSpPr>
          <p:cNvPr id="5" name="TextBox 4"/>
          <p:cNvSpPr txBox="1"/>
          <p:nvPr/>
        </p:nvSpPr>
        <p:spPr>
          <a:xfrm>
            <a:off x="457200" y="4521242"/>
            <a:ext cx="8229600" cy="1246495"/>
          </a:xfrm>
          <a:prstGeom prst="rect">
            <a:avLst/>
          </a:prstGeom>
          <a:noFill/>
        </p:spPr>
        <p:txBody>
          <a:bodyPr wrap="square" rtlCol="0">
            <a:spAutoFit/>
          </a:bodyPr>
          <a:lstStyle/>
          <a:p>
            <a:pPr algn="ctr">
              <a:spcAft>
                <a:spcPts val="600"/>
              </a:spcAft>
            </a:pPr>
            <a:r>
              <a:rPr lang="en-US" sz="1500" dirty="0" smtClean="0"/>
              <a:t>Pie chart visualizations are for conveying knowledge, comprehension and evaluation of data</a:t>
            </a:r>
          </a:p>
          <a:p>
            <a:pPr algn="ctr">
              <a:spcAft>
                <a:spcPts val="600"/>
              </a:spcAft>
            </a:pPr>
            <a:r>
              <a:rPr lang="en-US" sz="1500" b="1" dirty="0" smtClean="0">
                <a:solidFill>
                  <a:srgbClr val="003399"/>
                </a:solidFill>
              </a:rPr>
              <a:t>Base-band visualization is for analyzing the raw-form elements of data in pixel form</a:t>
            </a:r>
          </a:p>
          <a:p>
            <a:pPr algn="ctr">
              <a:spcAft>
                <a:spcPts val="600"/>
              </a:spcAft>
            </a:pPr>
            <a:r>
              <a:rPr lang="en-US" sz="1500" dirty="0" smtClean="0"/>
              <a:t>Formulas are for application and reference in evaluation</a:t>
            </a:r>
          </a:p>
          <a:p>
            <a:pPr algn="ctr">
              <a:spcAft>
                <a:spcPts val="600"/>
              </a:spcAft>
            </a:pPr>
            <a:r>
              <a:rPr lang="en-US" sz="1500" dirty="0" smtClean="0"/>
              <a:t>Creativity lies in synthesis and applies pressure to evaluation</a:t>
            </a:r>
            <a:endParaRPr lang="en-US" sz="1500" dirty="0"/>
          </a:p>
        </p:txBody>
      </p:sp>
      <p:sp>
        <p:nvSpPr>
          <p:cNvPr id="8" name="Rectangle 7"/>
          <p:cNvSpPr/>
          <p:nvPr/>
        </p:nvSpPr>
        <p:spPr>
          <a:xfrm>
            <a:off x="0" y="6400800"/>
            <a:ext cx="9144000" cy="457200"/>
          </a:xfrm>
          <a:prstGeom prst="rect">
            <a:avLst/>
          </a:prstGeom>
          <a:gradFill flip="none" rotWithShape="1">
            <a:gsLst>
              <a:gs pos="0">
                <a:srgbClr val="000050"/>
              </a:gs>
              <a:gs pos="50000">
                <a:srgbClr val="003399">
                  <a:shade val="67500"/>
                  <a:satMod val="115000"/>
                </a:srgbClr>
              </a:gs>
              <a:gs pos="100000">
                <a:srgbClr val="00339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28600" y="4343400"/>
            <a:ext cx="8686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228600"/>
            <a:ext cx="3200400" cy="914400"/>
          </a:xfrm>
          <a:prstGeom prst="rect">
            <a:avLst/>
          </a:prstGeom>
          <a:noFill/>
        </p:spPr>
        <p:txBody>
          <a:bodyPr wrap="square" rtlCol="0" anchor="ctr" anchorCtr="0">
            <a:noAutofit/>
          </a:bodyPr>
          <a:lstStyle/>
          <a:p>
            <a:pPr algn="r"/>
            <a:r>
              <a:rPr lang="en-US" sz="2500" b="1" dirty="0">
                <a:solidFill>
                  <a:srgbClr val="660066"/>
                </a:solidFill>
              </a:rPr>
              <a:t>Bloom’s </a:t>
            </a:r>
            <a:r>
              <a:rPr lang="en-US" sz="2500" b="1" dirty="0" smtClean="0">
                <a:solidFill>
                  <a:srgbClr val="660066"/>
                </a:solidFill>
              </a:rPr>
              <a:t>Taxonomy &amp; </a:t>
            </a:r>
            <a:r>
              <a:rPr lang="en-US" sz="2500" b="1" dirty="0">
                <a:solidFill>
                  <a:srgbClr val="660066"/>
                </a:solidFill>
              </a:rPr>
              <a:t>the </a:t>
            </a:r>
            <a:r>
              <a:rPr lang="en-US" sz="2500" b="1" dirty="0" smtClean="0">
                <a:solidFill>
                  <a:srgbClr val="660066"/>
                </a:solidFill>
              </a:rPr>
              <a:t>Cognitive Domain</a:t>
            </a:r>
          </a:p>
        </p:txBody>
      </p:sp>
      <p:sp>
        <p:nvSpPr>
          <p:cNvPr id="6" name="Rectangle 5"/>
          <p:cNvSpPr/>
          <p:nvPr/>
        </p:nvSpPr>
        <p:spPr>
          <a:xfrm>
            <a:off x="4953000" y="228600"/>
            <a:ext cx="3200400" cy="914400"/>
          </a:xfrm>
          <a:prstGeom prst="rect">
            <a:avLst/>
          </a:prstGeom>
        </p:spPr>
        <p:txBody>
          <a:bodyPr wrap="square">
            <a:spAutoFit/>
          </a:bodyPr>
          <a:lstStyle/>
          <a:p>
            <a:pPr lvl="0"/>
            <a:r>
              <a:rPr lang="en-US" sz="2500" b="1" dirty="0" err="1">
                <a:solidFill>
                  <a:srgbClr val="660066"/>
                </a:solidFill>
              </a:rPr>
              <a:t>Tukey’s</a:t>
            </a:r>
            <a:r>
              <a:rPr lang="en-US" sz="2500" b="1" dirty="0">
                <a:solidFill>
                  <a:srgbClr val="660066"/>
                </a:solidFill>
              </a:rPr>
              <a:t> Exploratory Data Analysis (EDA)</a:t>
            </a:r>
          </a:p>
        </p:txBody>
      </p:sp>
      <p:sp>
        <p:nvSpPr>
          <p:cNvPr id="11" name="TextBox 10"/>
          <p:cNvSpPr txBox="1"/>
          <p:nvPr/>
        </p:nvSpPr>
        <p:spPr>
          <a:xfrm>
            <a:off x="4152900" y="228600"/>
            <a:ext cx="838200" cy="914400"/>
          </a:xfrm>
          <a:prstGeom prst="rect">
            <a:avLst/>
          </a:prstGeom>
          <a:noFill/>
        </p:spPr>
        <p:txBody>
          <a:bodyPr wrap="square" rtlCol="0" anchor="ctr" anchorCtr="0">
            <a:noAutofit/>
          </a:bodyPr>
          <a:lstStyle/>
          <a:p>
            <a:pPr algn="ctr"/>
            <a:r>
              <a:rPr lang="en-US" sz="5000" b="1" dirty="0" smtClean="0">
                <a:solidFill>
                  <a:srgbClr val="660066"/>
                </a:solidFill>
              </a:rPr>
              <a:t>+</a:t>
            </a:r>
          </a:p>
        </p:txBody>
      </p:sp>
    </p:spTree>
    <p:extLst>
      <p:ext uri="{BB962C8B-B14F-4D97-AF65-F5344CB8AC3E}">
        <p14:creationId xmlns:p14="http://schemas.microsoft.com/office/powerpoint/2010/main" val="76029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4"/>
          <p:cNvSpPr txBox="1">
            <a:spLocks noChangeArrowheads="1"/>
          </p:cNvSpPr>
          <p:nvPr/>
        </p:nvSpPr>
        <p:spPr bwMode="auto">
          <a:xfrm>
            <a:off x="457200" y="3684657"/>
            <a:ext cx="8229600" cy="707886"/>
          </a:xfrm>
          <a:prstGeom prst="rect">
            <a:avLst/>
          </a:prstGeom>
          <a:noFill/>
          <a:ln w="2857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000" b="1" dirty="0">
                <a:latin typeface="+mn-lt"/>
              </a:rPr>
              <a:t>Problem Domain: </a:t>
            </a:r>
            <a:r>
              <a:rPr lang="en-US" altLang="en-US" sz="2000" dirty="0">
                <a:latin typeface="+mn-lt"/>
              </a:rPr>
              <a:t>How does changes in pressure link correlation between </a:t>
            </a:r>
            <a:r>
              <a:rPr lang="en-US" altLang="en-US" sz="2000" dirty="0" smtClean="0">
                <a:latin typeface="+mn-lt"/>
              </a:rPr>
              <a:t>shipping </a:t>
            </a:r>
            <a:r>
              <a:rPr lang="en-US" altLang="en-US" sz="2000" dirty="0">
                <a:latin typeface="+mn-lt"/>
              </a:rPr>
              <a:t>traffic, seismic blasting, and whale </a:t>
            </a:r>
            <a:r>
              <a:rPr lang="en-US" altLang="en-US" sz="2000" dirty="0" smtClean="0">
                <a:latin typeface="+mn-lt"/>
              </a:rPr>
              <a:t>movements?</a:t>
            </a:r>
            <a:endParaRPr lang="en-US" altLang="en-US" sz="2000" dirty="0">
              <a:latin typeface="+mn-lt"/>
            </a:endParaRPr>
          </a:p>
        </p:txBody>
      </p:sp>
      <p:graphicFrame>
        <p:nvGraphicFramePr>
          <p:cNvPr id="23" name="Chart 22"/>
          <p:cNvGraphicFramePr>
            <a:graphicFrameLocks noChangeAspect="1"/>
          </p:cNvGraphicFramePr>
          <p:nvPr>
            <p:extLst>
              <p:ext uri="{D42A27DB-BD31-4B8C-83A1-F6EECF244321}">
                <p14:modId xmlns:p14="http://schemas.microsoft.com/office/powerpoint/2010/main" val="2358092115"/>
              </p:ext>
            </p:extLst>
          </p:nvPr>
        </p:nvGraphicFramePr>
        <p:xfrm>
          <a:off x="7010400" y="914400"/>
          <a:ext cx="1828800" cy="1828800"/>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p:cNvGrpSpPr/>
          <p:nvPr/>
        </p:nvGrpSpPr>
        <p:grpSpPr>
          <a:xfrm>
            <a:off x="166487" y="914400"/>
            <a:ext cx="6985127" cy="2484060"/>
            <a:chOff x="76201" y="739170"/>
            <a:chExt cx="6985127" cy="2484060"/>
          </a:xfrm>
        </p:grpSpPr>
        <p:sp>
          <p:nvSpPr>
            <p:cNvPr id="3074" name="TextBox 1"/>
            <p:cNvSpPr txBox="1">
              <a:spLocks noChangeArrowheads="1"/>
            </p:cNvSpPr>
            <p:nvPr/>
          </p:nvSpPr>
          <p:spPr bwMode="auto">
            <a:xfrm>
              <a:off x="685800" y="739170"/>
              <a:ext cx="592809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500" b="1" dirty="0">
                  <a:latin typeface="+mn-lt"/>
                </a:rPr>
                <a:t>Business Outcome: </a:t>
              </a:r>
              <a:r>
                <a:rPr lang="en-US" altLang="en-US" sz="1500" dirty="0">
                  <a:latin typeface="+mn-lt"/>
                </a:rPr>
                <a:t>Oil company to address environmentalist concerns of </a:t>
              </a:r>
            </a:p>
            <a:p>
              <a:pPr eaLnBrk="1" hangingPunct="1"/>
              <a:r>
                <a:rPr lang="en-US" altLang="en-US" sz="1500" dirty="0">
                  <a:latin typeface="+mn-lt"/>
                </a:rPr>
                <a:t>disturbing </a:t>
              </a:r>
              <a:r>
                <a:rPr lang="en-US" altLang="en-US" sz="1500" dirty="0" smtClean="0">
                  <a:latin typeface="+mn-lt"/>
                </a:rPr>
                <a:t>whale </a:t>
              </a:r>
              <a:r>
                <a:rPr lang="en-US" altLang="en-US" sz="1500" dirty="0">
                  <a:latin typeface="+mn-lt"/>
                </a:rPr>
                <a:t>habitat and feeding, breeding, and resting. X amount of </a:t>
              </a:r>
            </a:p>
            <a:p>
              <a:pPr eaLnBrk="1" hangingPunct="1"/>
              <a:r>
                <a:rPr lang="en-US" altLang="en-US" sz="1500" dirty="0">
                  <a:latin typeface="+mn-lt"/>
                </a:rPr>
                <a:t>Dollars available to look for solution.</a:t>
              </a:r>
            </a:p>
          </p:txBody>
        </p:sp>
        <p:sp>
          <p:nvSpPr>
            <p:cNvPr id="3075" name="TextBox 2"/>
            <p:cNvSpPr txBox="1">
              <a:spLocks noChangeArrowheads="1"/>
            </p:cNvSpPr>
            <p:nvPr/>
          </p:nvSpPr>
          <p:spPr bwMode="auto">
            <a:xfrm>
              <a:off x="685800" y="1577370"/>
              <a:ext cx="546547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500" b="1" dirty="0">
                  <a:latin typeface="+mn-lt"/>
                </a:rPr>
                <a:t>Premise 1:</a:t>
              </a:r>
              <a:r>
                <a:rPr lang="en-US" altLang="en-US" sz="1500" dirty="0">
                  <a:latin typeface="+mn-lt"/>
                </a:rPr>
                <a:t> Underwater blasting for Seismic surveys affects habitat.</a:t>
              </a:r>
            </a:p>
            <a:p>
              <a:pPr eaLnBrk="1" hangingPunct="1"/>
              <a:r>
                <a:rPr lang="en-US" altLang="en-US" sz="1500" b="1" dirty="0">
                  <a:latin typeface="+mn-lt"/>
                </a:rPr>
                <a:t>Premise 2:</a:t>
              </a:r>
              <a:r>
                <a:rPr lang="en-US" altLang="en-US" sz="1500" dirty="0">
                  <a:latin typeface="+mn-lt"/>
                </a:rPr>
                <a:t>  Whales, and other cetaceans, naturally change habitats.</a:t>
              </a:r>
            </a:p>
            <a:p>
              <a:pPr eaLnBrk="1" hangingPunct="1"/>
              <a:r>
                <a:rPr lang="en-US" altLang="en-US" sz="1500" b="1" dirty="0">
                  <a:latin typeface="+mn-lt"/>
                </a:rPr>
                <a:t>Premise 3:  </a:t>
              </a:r>
              <a:r>
                <a:rPr lang="en-US" altLang="en-US" sz="1500" dirty="0">
                  <a:latin typeface="+mn-lt"/>
                </a:rPr>
                <a:t>Shipping traffic affects habitat domain.</a:t>
              </a:r>
            </a:p>
          </p:txBody>
        </p:sp>
        <p:sp>
          <p:nvSpPr>
            <p:cNvPr id="3076" name="TextBox 3"/>
            <p:cNvSpPr txBox="1">
              <a:spLocks noChangeArrowheads="1"/>
            </p:cNvSpPr>
            <p:nvPr/>
          </p:nvSpPr>
          <p:spPr bwMode="auto">
            <a:xfrm>
              <a:off x="685800" y="2438400"/>
              <a:ext cx="637552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500" b="1" dirty="0">
                  <a:latin typeface="+mn-lt"/>
                </a:rPr>
                <a:t>Hypothesis to premise 1: </a:t>
              </a:r>
              <a:r>
                <a:rPr lang="en-US" altLang="en-US" sz="1500" dirty="0">
                  <a:latin typeface="+mn-lt"/>
                </a:rPr>
                <a:t>Abrupt changes in pressure due to blasting damages</a:t>
              </a:r>
            </a:p>
            <a:p>
              <a:pPr eaLnBrk="1" hangingPunct="1"/>
              <a:r>
                <a:rPr lang="en-US" altLang="en-US" sz="1500" dirty="0">
                  <a:latin typeface="+mn-lt"/>
                </a:rPr>
                <a:t>the ears of the whale. </a:t>
              </a:r>
            </a:p>
            <a:p>
              <a:pPr eaLnBrk="1" hangingPunct="1"/>
              <a:r>
                <a:rPr lang="en-US" altLang="en-US" sz="1500" b="1" dirty="0">
                  <a:latin typeface="+mn-lt"/>
                </a:rPr>
                <a:t>Hypothesis to premise 3: </a:t>
              </a:r>
              <a:r>
                <a:rPr lang="en-US" altLang="en-US" sz="1500" dirty="0">
                  <a:latin typeface="+mn-lt"/>
                </a:rPr>
                <a:t>Shipping noise affects whales ability to communicate</a:t>
              </a:r>
              <a:r>
                <a:rPr lang="en-US" altLang="en-US" sz="1500" dirty="0" smtClean="0">
                  <a:latin typeface="+mn-lt"/>
                </a:rPr>
                <a:t>.</a:t>
              </a:r>
              <a:endParaRPr lang="en-US" altLang="en-US" sz="1500" dirty="0">
                <a:latin typeface="+mn-lt"/>
              </a:endParaRPr>
            </a:p>
          </p:txBody>
        </p:sp>
        <p:cxnSp>
          <p:nvCxnSpPr>
            <p:cNvPr id="7" name="Straight Arrow Connector 6"/>
            <p:cNvCxnSpPr/>
            <p:nvPr/>
          </p:nvCxnSpPr>
          <p:spPr>
            <a:xfrm>
              <a:off x="533400" y="822960"/>
              <a:ext cx="0" cy="23774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16200000">
              <a:off x="-471064" y="1838625"/>
              <a:ext cx="1463862" cy="369332"/>
            </a:xfrm>
            <a:prstGeom prst="rect">
              <a:avLst/>
            </a:prstGeom>
            <a:noFill/>
          </p:spPr>
          <p:txBody>
            <a:bodyPr wrap="none" rtlCol="0">
              <a:spAutoFit/>
            </a:bodyPr>
            <a:lstStyle/>
            <a:p>
              <a:r>
                <a:rPr lang="en-US" b="1" dirty="0" smtClean="0">
                  <a:solidFill>
                    <a:srgbClr val="FF0000"/>
                  </a:solidFill>
                </a:rPr>
                <a:t>Business Side</a:t>
              </a:r>
              <a:endParaRPr lang="en-US" b="1" dirty="0">
                <a:solidFill>
                  <a:srgbClr val="FF0000"/>
                </a:solidFill>
              </a:endParaRPr>
            </a:p>
          </p:txBody>
        </p:sp>
      </p:grpSp>
      <p:grpSp>
        <p:nvGrpSpPr>
          <p:cNvPr id="18" name="Group 17"/>
          <p:cNvGrpSpPr/>
          <p:nvPr/>
        </p:nvGrpSpPr>
        <p:grpSpPr>
          <a:xfrm>
            <a:off x="189235" y="4800600"/>
            <a:ext cx="3737714" cy="1828800"/>
            <a:chOff x="98949" y="4419600"/>
            <a:chExt cx="3737714" cy="1828800"/>
          </a:xfrm>
        </p:grpSpPr>
        <p:cxnSp>
          <p:nvCxnSpPr>
            <p:cNvPr id="11" name="Straight Arrow Connector 10"/>
            <p:cNvCxnSpPr/>
            <p:nvPr/>
          </p:nvCxnSpPr>
          <p:spPr>
            <a:xfrm flipV="1">
              <a:off x="533400" y="4419600"/>
              <a:ext cx="0" cy="17373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2" name="TextBox 14"/>
            <p:cNvSpPr txBox="1">
              <a:spLocks noChangeArrowheads="1"/>
            </p:cNvSpPr>
            <p:nvPr/>
          </p:nvSpPr>
          <p:spPr bwMode="auto">
            <a:xfrm>
              <a:off x="685800" y="5694402"/>
              <a:ext cx="31508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500" b="1" dirty="0">
                  <a:latin typeface="+mn-lt"/>
                </a:rPr>
                <a:t>Data Source: </a:t>
              </a:r>
              <a:r>
                <a:rPr lang="en-US" altLang="en-US" sz="1500" dirty="0" smtClean="0">
                  <a:latin typeface="+mn-lt"/>
                </a:rPr>
                <a:t>Sonobuoy recording </a:t>
              </a:r>
            </a:p>
            <a:p>
              <a:pPr eaLnBrk="1" hangingPunct="1"/>
              <a:r>
                <a:rPr lang="en-US" altLang="en-US" sz="1500" dirty="0" smtClean="0">
                  <a:latin typeface="+mn-lt"/>
                </a:rPr>
                <a:t>12000 pts/sec x 24 </a:t>
              </a:r>
              <a:r>
                <a:rPr lang="en-US" altLang="en-US" sz="1500" dirty="0" err="1" smtClean="0">
                  <a:latin typeface="+mn-lt"/>
                </a:rPr>
                <a:t>hrs</a:t>
              </a:r>
              <a:r>
                <a:rPr lang="en-US" altLang="en-US" sz="1500" dirty="0" smtClean="0">
                  <a:latin typeface="+mn-lt"/>
                </a:rPr>
                <a:t> = 1 </a:t>
              </a:r>
              <a:r>
                <a:rPr lang="en-US" altLang="en-US" sz="1500" dirty="0" err="1" smtClean="0">
                  <a:latin typeface="+mn-lt"/>
                </a:rPr>
                <a:t>Gpts</a:t>
              </a:r>
              <a:r>
                <a:rPr lang="en-US" altLang="en-US" sz="1500" dirty="0" smtClean="0">
                  <a:latin typeface="+mn-lt"/>
                </a:rPr>
                <a:t>/1 day </a:t>
              </a:r>
              <a:endParaRPr lang="en-US" altLang="en-US" sz="1500" dirty="0">
                <a:latin typeface="+mn-lt"/>
              </a:endParaRPr>
            </a:p>
          </p:txBody>
        </p:sp>
        <p:sp>
          <p:nvSpPr>
            <p:cNvPr id="3083" name="TextBox 15"/>
            <p:cNvSpPr txBox="1">
              <a:spLocks noChangeArrowheads="1"/>
            </p:cNvSpPr>
            <p:nvPr/>
          </p:nvSpPr>
          <p:spPr bwMode="auto">
            <a:xfrm>
              <a:off x="685800" y="4419600"/>
              <a:ext cx="2863091"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500" b="1" dirty="0">
                  <a:latin typeface="+mn-lt"/>
                </a:rPr>
                <a:t>Develop Facets:</a:t>
              </a:r>
              <a:r>
                <a:rPr lang="en-US" altLang="en-US" sz="1500" dirty="0">
                  <a:latin typeface="+mn-lt"/>
                </a:rPr>
                <a:t> Use exploitation </a:t>
              </a:r>
            </a:p>
            <a:p>
              <a:pPr eaLnBrk="1" hangingPunct="1"/>
              <a:r>
                <a:rPr lang="en-US" altLang="en-US" sz="1500" dirty="0">
                  <a:latin typeface="+mn-lt"/>
                </a:rPr>
                <a:t>techniques to uncover hidden </a:t>
              </a:r>
            </a:p>
            <a:p>
              <a:pPr eaLnBrk="1" hangingPunct="1"/>
              <a:r>
                <a:rPr lang="en-US" altLang="en-US" sz="1500" dirty="0">
                  <a:latin typeface="+mn-lt"/>
                </a:rPr>
                <a:t>attributes and then group.</a:t>
              </a:r>
            </a:p>
            <a:p>
              <a:pPr eaLnBrk="1" hangingPunct="1"/>
              <a:r>
                <a:rPr lang="en-US" altLang="en-US" sz="1500" dirty="0">
                  <a:latin typeface="+mn-lt"/>
                </a:rPr>
                <a:t>(K-means, higher moments, image</a:t>
              </a:r>
            </a:p>
            <a:p>
              <a:pPr eaLnBrk="1" hangingPunct="1"/>
              <a:r>
                <a:rPr lang="en-US" altLang="en-US" sz="1500" dirty="0">
                  <a:latin typeface="+mn-lt"/>
                </a:rPr>
                <a:t>Processing/computer vision</a:t>
              </a:r>
              <a:r>
                <a:rPr lang="en-US" altLang="en-US" sz="1500" dirty="0" smtClean="0">
                  <a:latin typeface="+mn-lt"/>
                </a:rPr>
                <a:t>) </a:t>
              </a:r>
              <a:endParaRPr lang="en-US" altLang="en-US" sz="1500" dirty="0">
                <a:latin typeface="+mn-lt"/>
              </a:endParaRPr>
            </a:p>
          </p:txBody>
        </p:sp>
        <p:sp>
          <p:nvSpPr>
            <p:cNvPr id="32" name="TextBox 31"/>
            <p:cNvSpPr txBox="1"/>
            <p:nvPr/>
          </p:nvSpPr>
          <p:spPr>
            <a:xfrm rot="16200000">
              <a:off x="-573799" y="5168548"/>
              <a:ext cx="1714828" cy="369332"/>
            </a:xfrm>
            <a:prstGeom prst="rect">
              <a:avLst/>
            </a:prstGeom>
            <a:noFill/>
          </p:spPr>
          <p:txBody>
            <a:bodyPr wrap="none" rtlCol="0">
              <a:spAutoFit/>
            </a:bodyPr>
            <a:lstStyle/>
            <a:p>
              <a:r>
                <a:rPr lang="en-US" b="1" dirty="0" smtClean="0">
                  <a:solidFill>
                    <a:srgbClr val="FF0000"/>
                  </a:solidFill>
                </a:rPr>
                <a:t>Technology Side</a:t>
              </a:r>
              <a:endParaRPr lang="en-US" b="1" dirty="0">
                <a:solidFill>
                  <a:srgbClr val="FF0000"/>
                </a:solidFill>
              </a:endParaRPr>
            </a:p>
          </p:txBody>
        </p:sp>
      </p:grpSp>
      <p:grpSp>
        <p:nvGrpSpPr>
          <p:cNvPr id="4" name="Group 3"/>
          <p:cNvGrpSpPr>
            <a:grpSpLocks noChangeAspect="1"/>
          </p:cNvGrpSpPr>
          <p:nvPr/>
        </p:nvGrpSpPr>
        <p:grpSpPr>
          <a:xfrm>
            <a:off x="4671247" y="6019800"/>
            <a:ext cx="3906695" cy="640080"/>
            <a:chOff x="4495800" y="6019800"/>
            <a:chExt cx="4495800" cy="736600"/>
          </a:xfrm>
        </p:grpSpPr>
        <p:pic>
          <p:nvPicPr>
            <p:cNvPr id="308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6019800"/>
              <a:ext cx="3962400" cy="73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Left Brace 28"/>
            <p:cNvSpPr/>
            <p:nvPr/>
          </p:nvSpPr>
          <p:spPr>
            <a:xfrm>
              <a:off x="4495800" y="6019800"/>
              <a:ext cx="457200" cy="685800"/>
            </a:xfrm>
            <a:prstGeom prst="lef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 name="Straight Arrow Connector 4"/>
            <p:cNvCxnSpPr/>
            <p:nvPr/>
          </p:nvCxnSpPr>
          <p:spPr>
            <a:xfrm>
              <a:off x="5330886" y="6548437"/>
              <a:ext cx="1890951" cy="773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5"/>
          <p:cNvGrpSpPr>
            <a:grpSpLocks noChangeAspect="1"/>
          </p:cNvGrpSpPr>
          <p:nvPr/>
        </p:nvGrpSpPr>
        <p:grpSpPr>
          <a:xfrm>
            <a:off x="5148943" y="5334003"/>
            <a:ext cx="3461657" cy="914398"/>
            <a:chOff x="5029200" y="5105400"/>
            <a:chExt cx="4038600" cy="1066797"/>
          </a:xfrm>
        </p:grpSpPr>
        <p:pic>
          <p:nvPicPr>
            <p:cNvPr id="308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105400"/>
              <a:ext cx="4038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flipV="1">
              <a:off x="7023100" y="5791198"/>
              <a:ext cx="0" cy="38099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a:grpSpLocks noChangeAspect="1"/>
          </p:cNvGrpSpPr>
          <p:nvPr/>
        </p:nvGrpSpPr>
        <p:grpSpPr>
          <a:xfrm>
            <a:off x="4752345" y="4526280"/>
            <a:ext cx="3749397" cy="1188720"/>
            <a:chOff x="4549775" y="4126468"/>
            <a:chExt cx="4289425" cy="1359932"/>
          </a:xfrm>
        </p:grpSpPr>
        <p:sp>
          <p:nvSpPr>
            <p:cNvPr id="28" name="Left Brace 27"/>
            <p:cNvSpPr/>
            <p:nvPr/>
          </p:nvSpPr>
          <p:spPr>
            <a:xfrm>
              <a:off x="4549775" y="4572000"/>
              <a:ext cx="403225" cy="914400"/>
            </a:xfrm>
            <a:prstGeom prst="lef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8" name="Group 7"/>
            <p:cNvGrpSpPr/>
            <p:nvPr/>
          </p:nvGrpSpPr>
          <p:grpSpPr>
            <a:xfrm>
              <a:off x="5029200" y="4126468"/>
              <a:ext cx="381000" cy="826532"/>
              <a:chOff x="5029200" y="4126468"/>
              <a:chExt cx="381000" cy="826532"/>
            </a:xfrm>
          </p:grpSpPr>
          <p:pic>
            <p:nvPicPr>
              <p:cNvPr id="308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419600"/>
                <a:ext cx="381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29200" y="4126468"/>
                <a:ext cx="323131" cy="369710"/>
              </a:xfrm>
              <a:prstGeom prst="rect">
                <a:avLst/>
              </a:prstGeom>
              <a:noFill/>
            </p:spPr>
            <p:txBody>
              <a:bodyPr wrap="none" rtlCol="0">
                <a:spAutoFit/>
              </a:bodyPr>
              <a:lstStyle/>
              <a:p>
                <a:r>
                  <a:rPr lang="en-US" sz="1500" dirty="0" smtClean="0"/>
                  <a:t>4</a:t>
                </a:r>
                <a:endParaRPr lang="en-US" sz="1500" dirty="0"/>
              </a:p>
            </p:txBody>
          </p:sp>
        </p:grpSp>
        <p:grpSp>
          <p:nvGrpSpPr>
            <p:cNvPr id="10" name="Group 9"/>
            <p:cNvGrpSpPr/>
            <p:nvPr/>
          </p:nvGrpSpPr>
          <p:grpSpPr>
            <a:xfrm>
              <a:off x="5567363" y="4126468"/>
              <a:ext cx="909637" cy="826532"/>
              <a:chOff x="5567363" y="4126468"/>
              <a:chExt cx="909637" cy="826532"/>
            </a:xfrm>
          </p:grpSpPr>
          <p:pic>
            <p:nvPicPr>
              <p:cNvPr id="308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7363" y="4416425"/>
                <a:ext cx="909637"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5871338" y="4126468"/>
                <a:ext cx="323131" cy="369710"/>
              </a:xfrm>
              <a:prstGeom prst="rect">
                <a:avLst/>
              </a:prstGeom>
              <a:noFill/>
            </p:spPr>
            <p:txBody>
              <a:bodyPr wrap="none" rtlCol="0">
                <a:spAutoFit/>
              </a:bodyPr>
              <a:lstStyle/>
              <a:p>
                <a:r>
                  <a:rPr lang="en-US" sz="1500" dirty="0" smtClean="0"/>
                  <a:t>2</a:t>
                </a:r>
                <a:endParaRPr lang="en-US" sz="1500" dirty="0"/>
              </a:p>
            </p:txBody>
          </p:sp>
        </p:grpSp>
        <p:grpSp>
          <p:nvGrpSpPr>
            <p:cNvPr id="13" name="Group 12"/>
            <p:cNvGrpSpPr/>
            <p:nvPr/>
          </p:nvGrpSpPr>
          <p:grpSpPr>
            <a:xfrm>
              <a:off x="6667500" y="4126468"/>
              <a:ext cx="1181100" cy="826532"/>
              <a:chOff x="6667500" y="4126468"/>
              <a:chExt cx="1181100" cy="826532"/>
            </a:xfrm>
          </p:grpSpPr>
          <p:pic>
            <p:nvPicPr>
              <p:cNvPr id="308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7500" y="4427538"/>
                <a:ext cx="1181100" cy="52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7070994" y="4126468"/>
                <a:ext cx="323132" cy="369710"/>
              </a:xfrm>
              <a:prstGeom prst="rect">
                <a:avLst/>
              </a:prstGeom>
              <a:noFill/>
            </p:spPr>
            <p:txBody>
              <a:bodyPr wrap="none" rtlCol="0">
                <a:spAutoFit/>
              </a:bodyPr>
              <a:lstStyle/>
              <a:p>
                <a:r>
                  <a:rPr lang="en-US" sz="1500" dirty="0"/>
                  <a:t>1</a:t>
                </a:r>
              </a:p>
            </p:txBody>
          </p:sp>
        </p:grpSp>
        <p:grpSp>
          <p:nvGrpSpPr>
            <p:cNvPr id="14" name="Group 13"/>
            <p:cNvGrpSpPr/>
            <p:nvPr/>
          </p:nvGrpSpPr>
          <p:grpSpPr>
            <a:xfrm>
              <a:off x="7924800" y="4126468"/>
              <a:ext cx="381000" cy="826532"/>
              <a:chOff x="7924800" y="4126468"/>
              <a:chExt cx="381000" cy="826532"/>
            </a:xfrm>
          </p:grpSpPr>
          <p:pic>
            <p:nvPicPr>
              <p:cNvPr id="309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4800" y="4416425"/>
                <a:ext cx="381000"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7964457" y="4126468"/>
                <a:ext cx="323131" cy="369710"/>
              </a:xfrm>
              <a:prstGeom prst="rect">
                <a:avLst/>
              </a:prstGeom>
              <a:noFill/>
            </p:spPr>
            <p:txBody>
              <a:bodyPr wrap="none" rtlCol="0">
                <a:spAutoFit/>
              </a:bodyPr>
              <a:lstStyle/>
              <a:p>
                <a:r>
                  <a:rPr lang="en-US" sz="1500" dirty="0"/>
                  <a:t>3</a:t>
                </a:r>
              </a:p>
            </p:txBody>
          </p:sp>
        </p:grpSp>
        <p:grpSp>
          <p:nvGrpSpPr>
            <p:cNvPr id="15" name="Group 14"/>
            <p:cNvGrpSpPr/>
            <p:nvPr/>
          </p:nvGrpSpPr>
          <p:grpSpPr>
            <a:xfrm>
              <a:off x="8410575" y="4126468"/>
              <a:ext cx="428625" cy="826532"/>
              <a:chOff x="8410575" y="4126468"/>
              <a:chExt cx="428625" cy="826532"/>
            </a:xfrm>
          </p:grpSpPr>
          <p:pic>
            <p:nvPicPr>
              <p:cNvPr id="309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10575" y="4414838"/>
                <a:ext cx="428625" cy="53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8410575" y="4126468"/>
                <a:ext cx="323132" cy="369710"/>
              </a:xfrm>
              <a:prstGeom prst="rect">
                <a:avLst/>
              </a:prstGeom>
              <a:noFill/>
            </p:spPr>
            <p:txBody>
              <a:bodyPr wrap="none" rtlCol="0">
                <a:spAutoFit/>
              </a:bodyPr>
              <a:lstStyle/>
              <a:p>
                <a:r>
                  <a:rPr lang="en-US" sz="1500" dirty="0" smtClean="0"/>
                  <a:t>5</a:t>
                </a:r>
                <a:endParaRPr lang="en-US" sz="1500" dirty="0"/>
              </a:p>
            </p:txBody>
          </p:sp>
        </p:grpSp>
        <p:cxnSp>
          <p:nvCxnSpPr>
            <p:cNvPr id="20" name="Straight Arrow Connector 19"/>
            <p:cNvCxnSpPr/>
            <p:nvPr/>
          </p:nvCxnSpPr>
          <p:spPr>
            <a:xfrm flipV="1">
              <a:off x="6958709" y="4931050"/>
              <a:ext cx="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457200" y="228600"/>
            <a:ext cx="8229600" cy="553998"/>
          </a:xfrm>
          <a:prstGeom prst="rect">
            <a:avLst/>
          </a:prstGeom>
          <a:noFill/>
        </p:spPr>
        <p:txBody>
          <a:bodyPr wrap="none" rtlCol="0" anchor="ctr" anchorCtr="0">
            <a:noAutofit/>
          </a:bodyPr>
          <a:lstStyle/>
          <a:p>
            <a:pPr algn="ctr"/>
            <a:r>
              <a:rPr lang="en-US" sz="2500" b="1" dirty="0">
                <a:solidFill>
                  <a:srgbClr val="660066"/>
                </a:solidFill>
              </a:rPr>
              <a:t> </a:t>
            </a:r>
            <a:r>
              <a:rPr lang="en-US" sz="2500" b="1" dirty="0" smtClean="0">
                <a:solidFill>
                  <a:srgbClr val="660066"/>
                </a:solidFill>
              </a:rPr>
              <a:t>A Formal Business &amp; </a:t>
            </a:r>
            <a:r>
              <a:rPr lang="en-US" sz="2500" b="1" dirty="0">
                <a:solidFill>
                  <a:srgbClr val="660066"/>
                </a:solidFill>
              </a:rPr>
              <a:t>Technology Solution </a:t>
            </a:r>
          </a:p>
        </p:txBody>
      </p:sp>
    </p:spTree>
    <p:extLst>
      <p:ext uri="{BB962C8B-B14F-4D97-AF65-F5344CB8AC3E}">
        <p14:creationId xmlns:p14="http://schemas.microsoft.com/office/powerpoint/2010/main" val="980899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4543" y="1371600"/>
            <a:ext cx="7094913" cy="4772026"/>
            <a:chOff x="1219200" y="1857374"/>
            <a:chExt cx="7094913" cy="4772026"/>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57374"/>
              <a:ext cx="7094913" cy="477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286000" y="2590800"/>
              <a:ext cx="3200400" cy="403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457200" y="838200"/>
            <a:ext cx="8229600" cy="457200"/>
          </a:xfrm>
          <a:prstGeom prst="rect">
            <a:avLst/>
          </a:prstGeom>
          <a:noFill/>
        </p:spPr>
        <p:txBody>
          <a:bodyPr wrap="none" rtlCol="0">
            <a:noAutofit/>
          </a:bodyPr>
          <a:lstStyle/>
          <a:p>
            <a:pPr algn="ctr"/>
            <a:r>
              <a:rPr lang="en-US" sz="2000" dirty="0" smtClean="0"/>
              <a:t>1440 </a:t>
            </a:r>
            <a:r>
              <a:rPr lang="en-US" sz="2000" dirty="0"/>
              <a:t>x 900 pixels is a lot of pixels, so let’s use </a:t>
            </a:r>
            <a:r>
              <a:rPr lang="en-US" sz="2000" dirty="0" smtClean="0"/>
              <a:t>them…</a:t>
            </a:r>
            <a:endParaRPr lang="en-US" sz="2000" dirty="0"/>
          </a:p>
        </p:txBody>
      </p:sp>
      <p:sp>
        <p:nvSpPr>
          <p:cNvPr id="6" name="TextBox 5"/>
          <p:cNvSpPr txBox="1"/>
          <p:nvPr/>
        </p:nvSpPr>
        <p:spPr>
          <a:xfrm>
            <a:off x="457200" y="228600"/>
            <a:ext cx="8229600" cy="553998"/>
          </a:xfrm>
          <a:prstGeom prst="rect">
            <a:avLst/>
          </a:prstGeom>
          <a:noFill/>
        </p:spPr>
        <p:txBody>
          <a:bodyPr wrap="none" rtlCol="0" anchor="ctr" anchorCtr="0">
            <a:noAutofit/>
          </a:bodyPr>
          <a:lstStyle/>
          <a:p>
            <a:pPr algn="ctr"/>
            <a:r>
              <a:rPr lang="en-US" sz="2500" b="1" dirty="0">
                <a:solidFill>
                  <a:srgbClr val="660066"/>
                </a:solidFill>
              </a:rPr>
              <a:t>Base-Band Visualization </a:t>
            </a:r>
            <a:r>
              <a:rPr lang="en-US" sz="2500" b="1" dirty="0" smtClean="0">
                <a:solidFill>
                  <a:srgbClr val="660066"/>
                </a:solidFill>
              </a:rPr>
              <a:t>Part One</a:t>
            </a:r>
            <a:r>
              <a:rPr lang="en-US" sz="2500" b="1" dirty="0">
                <a:solidFill>
                  <a:srgbClr val="660066"/>
                </a:solidFill>
              </a:rPr>
              <a:t>:</a:t>
            </a:r>
          </a:p>
        </p:txBody>
      </p:sp>
      <p:sp>
        <p:nvSpPr>
          <p:cNvPr id="7" name="Rectangle 6"/>
          <p:cNvSpPr/>
          <p:nvPr/>
        </p:nvSpPr>
        <p:spPr>
          <a:xfrm>
            <a:off x="0" y="6400800"/>
            <a:ext cx="9144000" cy="457200"/>
          </a:xfrm>
          <a:prstGeom prst="rect">
            <a:avLst/>
          </a:prstGeom>
          <a:gradFill flip="none" rotWithShape="1">
            <a:gsLst>
              <a:gs pos="0">
                <a:srgbClr val="000050"/>
              </a:gs>
              <a:gs pos="50000">
                <a:srgbClr val="003399">
                  <a:shade val="67500"/>
                  <a:satMod val="115000"/>
                </a:srgbClr>
              </a:gs>
              <a:gs pos="100000">
                <a:srgbClr val="00339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5454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32627" y="1143000"/>
            <a:ext cx="2391232" cy="400110"/>
          </a:xfrm>
          <a:prstGeom prst="rect">
            <a:avLst/>
          </a:prstGeom>
          <a:noFill/>
        </p:spPr>
        <p:txBody>
          <a:bodyPr wrap="none" rtlCol="0">
            <a:spAutoFit/>
          </a:bodyPr>
          <a:lstStyle/>
          <a:p>
            <a:pPr algn="ctr"/>
            <a:r>
              <a:rPr lang="en-US" sz="2000" b="1" dirty="0" smtClean="0">
                <a:solidFill>
                  <a:srgbClr val="003399"/>
                </a:solidFill>
              </a:rPr>
              <a:t>Color the elements…</a:t>
            </a:r>
            <a:endParaRPr lang="en-US" sz="2000" b="1" dirty="0">
              <a:solidFill>
                <a:srgbClr val="003399"/>
              </a:solidFill>
            </a:endParaRPr>
          </a:p>
        </p:txBody>
      </p:sp>
      <p:sp>
        <p:nvSpPr>
          <p:cNvPr id="25" name="TextBox 24"/>
          <p:cNvSpPr txBox="1"/>
          <p:nvPr/>
        </p:nvSpPr>
        <p:spPr>
          <a:xfrm>
            <a:off x="228600" y="3397984"/>
            <a:ext cx="1676400" cy="1631216"/>
          </a:xfrm>
          <a:prstGeom prst="rect">
            <a:avLst/>
          </a:prstGeom>
          <a:noFill/>
        </p:spPr>
        <p:txBody>
          <a:bodyPr wrap="square" rtlCol="0">
            <a:spAutoFit/>
          </a:bodyPr>
          <a:lstStyle/>
          <a:p>
            <a:r>
              <a:rPr lang="en-US" sz="2500" dirty="0" smtClean="0"/>
              <a:t>Given the </a:t>
            </a:r>
          </a:p>
          <a:p>
            <a:r>
              <a:rPr lang="en-US" sz="2500" dirty="0" smtClean="0"/>
              <a:t>code word</a:t>
            </a:r>
          </a:p>
          <a:p>
            <a:r>
              <a:rPr lang="en-US" sz="2500" dirty="0" smtClean="0"/>
              <a:t>elements:</a:t>
            </a:r>
          </a:p>
          <a:p>
            <a:r>
              <a:rPr lang="en-US" sz="2500" dirty="0" smtClean="0"/>
              <a:t>1111011</a:t>
            </a:r>
            <a:endParaRPr lang="en-US" sz="2500" dirty="0"/>
          </a:p>
        </p:txBody>
      </p:sp>
      <p:grpSp>
        <p:nvGrpSpPr>
          <p:cNvPr id="3" name="Group 2"/>
          <p:cNvGrpSpPr/>
          <p:nvPr/>
        </p:nvGrpSpPr>
        <p:grpSpPr>
          <a:xfrm>
            <a:off x="228600" y="1238071"/>
            <a:ext cx="8534400" cy="5315129"/>
            <a:chOff x="228600" y="1085671"/>
            <a:chExt cx="8534400" cy="5315129"/>
          </a:xfrm>
        </p:grpSpPr>
        <p:grpSp>
          <p:nvGrpSpPr>
            <p:cNvPr id="24" name="Group 23"/>
            <p:cNvGrpSpPr/>
            <p:nvPr/>
          </p:nvGrpSpPr>
          <p:grpSpPr>
            <a:xfrm>
              <a:off x="2667000" y="1295400"/>
              <a:ext cx="4733925" cy="5105400"/>
              <a:chOff x="3124200" y="914400"/>
              <a:chExt cx="4733925" cy="5486400"/>
            </a:xfrm>
          </p:grpSpPr>
          <p:grpSp>
            <p:nvGrpSpPr>
              <p:cNvPr id="12" name="Group 11"/>
              <p:cNvGrpSpPr/>
              <p:nvPr/>
            </p:nvGrpSpPr>
            <p:grpSpPr>
              <a:xfrm>
                <a:off x="4876800" y="914400"/>
                <a:ext cx="2981325" cy="5486400"/>
                <a:chOff x="5638800" y="914400"/>
                <a:chExt cx="2981325" cy="5486400"/>
              </a:xfrm>
            </p:grpSpPr>
            <p:grpSp>
              <p:nvGrpSpPr>
                <p:cNvPr id="9" name="Group 8"/>
                <p:cNvGrpSpPr/>
                <p:nvPr/>
              </p:nvGrpSpPr>
              <p:grpSpPr>
                <a:xfrm>
                  <a:off x="5638800" y="914400"/>
                  <a:ext cx="2590799" cy="5486400"/>
                  <a:chOff x="4559256" y="914400"/>
                  <a:chExt cx="3670343" cy="5486400"/>
                </a:xfrm>
              </p:grpSpPr>
              <p:grpSp>
                <p:nvGrpSpPr>
                  <p:cNvPr id="2" name="Group 1"/>
                  <p:cNvGrpSpPr/>
                  <p:nvPr/>
                </p:nvGrpSpPr>
                <p:grpSpPr>
                  <a:xfrm>
                    <a:off x="4559256" y="914400"/>
                    <a:ext cx="3670343" cy="5486400"/>
                    <a:chOff x="2819400" y="685800"/>
                    <a:chExt cx="5410200" cy="548640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85800"/>
                      <a:ext cx="5410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971800" y="5562600"/>
                      <a:ext cx="2286000" cy="441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86400" y="5562600"/>
                      <a:ext cx="2057400" cy="441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4" name="Straight Connector 3"/>
                  <p:cNvCxnSpPr/>
                  <p:nvPr/>
                </p:nvCxnSpPr>
                <p:spPr>
                  <a:xfrm>
                    <a:off x="5029200" y="1905000"/>
                    <a:ext cx="243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05400" y="2590800"/>
                    <a:ext cx="243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05400" y="3200400"/>
                    <a:ext cx="243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29200" y="3886200"/>
                    <a:ext cx="243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29200" y="4495800"/>
                    <a:ext cx="243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29200" y="5105400"/>
                    <a:ext cx="243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914400"/>
                  <a:ext cx="847725" cy="548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TextBox 10"/>
              <p:cNvSpPr txBox="1"/>
              <p:nvPr/>
            </p:nvSpPr>
            <p:spPr>
              <a:xfrm>
                <a:off x="3124200" y="1295400"/>
                <a:ext cx="340158" cy="4536306"/>
              </a:xfrm>
              <a:prstGeom prst="rect">
                <a:avLst/>
              </a:prstGeom>
              <a:noFill/>
            </p:spPr>
            <p:txBody>
              <a:bodyPr wrap="none" rtlCol="0">
                <a:spAutoFit/>
              </a:bodyPr>
              <a:lstStyle/>
              <a:p>
                <a:pPr>
                  <a:lnSpc>
                    <a:spcPct val="175000"/>
                  </a:lnSpc>
                </a:pPr>
                <a:r>
                  <a:rPr lang="en-US" sz="2400" dirty="0" smtClean="0"/>
                  <a:t>1</a:t>
                </a:r>
              </a:p>
              <a:p>
                <a:pPr>
                  <a:lnSpc>
                    <a:spcPct val="175000"/>
                  </a:lnSpc>
                </a:pPr>
                <a:r>
                  <a:rPr lang="en-US" sz="2400" dirty="0" smtClean="0"/>
                  <a:t>1</a:t>
                </a:r>
              </a:p>
              <a:p>
                <a:pPr>
                  <a:lnSpc>
                    <a:spcPct val="175000"/>
                  </a:lnSpc>
                </a:pPr>
                <a:r>
                  <a:rPr lang="en-US" sz="2400" dirty="0" smtClean="0"/>
                  <a:t>1</a:t>
                </a:r>
              </a:p>
              <a:p>
                <a:pPr>
                  <a:lnSpc>
                    <a:spcPct val="175000"/>
                  </a:lnSpc>
                </a:pPr>
                <a:r>
                  <a:rPr lang="en-US" sz="2400" dirty="0" smtClean="0"/>
                  <a:t>1</a:t>
                </a:r>
              </a:p>
              <a:p>
                <a:pPr>
                  <a:lnSpc>
                    <a:spcPct val="175000"/>
                  </a:lnSpc>
                </a:pPr>
                <a:r>
                  <a:rPr lang="en-US" sz="2400" dirty="0" smtClean="0"/>
                  <a:t>0</a:t>
                </a:r>
              </a:p>
              <a:p>
                <a:pPr>
                  <a:lnSpc>
                    <a:spcPct val="175000"/>
                  </a:lnSpc>
                </a:pPr>
                <a:r>
                  <a:rPr lang="en-US" sz="2400" dirty="0" smtClean="0"/>
                  <a:t>1</a:t>
                </a:r>
              </a:p>
              <a:p>
                <a:pPr>
                  <a:lnSpc>
                    <a:spcPct val="175000"/>
                  </a:lnSpc>
                </a:pPr>
                <a:r>
                  <a:rPr lang="en-US" sz="2400" dirty="0"/>
                  <a:t>1</a:t>
                </a:r>
              </a:p>
            </p:txBody>
          </p:sp>
          <p:cxnSp>
            <p:nvCxnSpPr>
              <p:cNvPr id="23" name="Straight Arrow Connector 22"/>
              <p:cNvCxnSpPr/>
              <p:nvPr/>
            </p:nvCxnSpPr>
            <p:spPr>
              <a:xfrm>
                <a:off x="3657600" y="1752600"/>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657600" y="2438400"/>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657600" y="3048000"/>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657600" y="3657599"/>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616872" y="4267200"/>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581400" y="4953000"/>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581400" y="5562600"/>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228600" y="3106634"/>
              <a:ext cx="1676400" cy="18463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Brace 27"/>
            <p:cNvSpPr/>
            <p:nvPr/>
          </p:nvSpPr>
          <p:spPr>
            <a:xfrm>
              <a:off x="2133600" y="1760483"/>
              <a:ext cx="533400" cy="4487917"/>
            </a:xfrm>
            <a:prstGeom prst="lef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7765611" y="1085671"/>
              <a:ext cx="997389" cy="1200329"/>
            </a:xfrm>
            <a:prstGeom prst="rect">
              <a:avLst/>
            </a:prstGeom>
            <a:noFill/>
          </p:spPr>
          <p:txBody>
            <a:bodyPr wrap="none" rtlCol="0">
              <a:spAutoFit/>
            </a:bodyPr>
            <a:lstStyle/>
            <a:p>
              <a:pPr algn="ctr"/>
              <a:r>
                <a:rPr lang="en-US" dirty="0" err="1" smtClean="0"/>
                <a:t>Colorbar</a:t>
              </a:r>
              <a:endParaRPr lang="en-US" dirty="0" smtClean="0"/>
            </a:p>
            <a:p>
              <a:pPr algn="ctr"/>
              <a:r>
                <a:rPr lang="en-US" dirty="0" smtClean="0"/>
                <a:t>ranges </a:t>
              </a:r>
            </a:p>
            <a:p>
              <a:pPr algn="ctr"/>
              <a:r>
                <a:rPr lang="en-US" dirty="0" smtClean="0"/>
                <a:t>from</a:t>
              </a:r>
            </a:p>
            <a:p>
              <a:pPr algn="ctr"/>
              <a:r>
                <a:rPr lang="en-US" dirty="0" smtClean="0"/>
                <a:t>0 to 1</a:t>
              </a:r>
              <a:endParaRPr lang="en-US" dirty="0"/>
            </a:p>
          </p:txBody>
        </p:sp>
        <p:cxnSp>
          <p:nvCxnSpPr>
            <p:cNvPr id="37" name="Straight Arrow Connector 36"/>
            <p:cNvCxnSpPr/>
            <p:nvPr/>
          </p:nvCxnSpPr>
          <p:spPr>
            <a:xfrm flipH="1">
              <a:off x="7162800" y="1371600"/>
              <a:ext cx="602811"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7162800" y="1828800"/>
              <a:ext cx="602811" cy="42101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57200" y="228600"/>
            <a:ext cx="8229600" cy="553998"/>
          </a:xfrm>
          <a:prstGeom prst="rect">
            <a:avLst/>
          </a:prstGeom>
          <a:noFill/>
        </p:spPr>
        <p:txBody>
          <a:bodyPr wrap="none" rtlCol="0" anchor="ctr" anchorCtr="0">
            <a:noAutofit/>
          </a:bodyPr>
          <a:lstStyle/>
          <a:p>
            <a:pPr algn="ctr"/>
            <a:r>
              <a:rPr lang="en-US" sz="2500" b="1" dirty="0">
                <a:solidFill>
                  <a:srgbClr val="660066"/>
                </a:solidFill>
              </a:rPr>
              <a:t>Base-Band Visualization </a:t>
            </a:r>
            <a:r>
              <a:rPr lang="en-US" sz="2500" b="1" dirty="0" smtClean="0">
                <a:solidFill>
                  <a:srgbClr val="660066"/>
                </a:solidFill>
              </a:rPr>
              <a:t>Part Two:</a:t>
            </a:r>
            <a:endParaRPr lang="en-US" sz="2500" b="1" dirty="0">
              <a:solidFill>
                <a:srgbClr val="660066"/>
              </a:solidFill>
            </a:endParaRPr>
          </a:p>
        </p:txBody>
      </p:sp>
    </p:spTree>
    <p:extLst>
      <p:ext uri="{BB962C8B-B14F-4D97-AF65-F5344CB8AC3E}">
        <p14:creationId xmlns:p14="http://schemas.microsoft.com/office/powerpoint/2010/main" val="3739167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05365" y="2279143"/>
            <a:ext cx="7467600" cy="4578857"/>
            <a:chOff x="1295400" y="152400"/>
            <a:chExt cx="7467600" cy="624840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
              <a:ext cx="74676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3276600" y="667407"/>
              <a:ext cx="0" cy="50475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43400" y="667407"/>
              <a:ext cx="0" cy="50475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0" y="685800"/>
              <a:ext cx="0" cy="50475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54878" y="685800"/>
              <a:ext cx="0" cy="50475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47959" y="1371600"/>
              <a:ext cx="51434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86000" y="3581400"/>
              <a:ext cx="51434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86000" y="4267200"/>
              <a:ext cx="51434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0" y="5029200"/>
              <a:ext cx="51434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86000" y="2057400"/>
              <a:ext cx="51434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86000" y="2819400"/>
              <a:ext cx="51434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715000"/>
              <a:ext cx="2762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715000"/>
              <a:ext cx="2762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715000"/>
              <a:ext cx="2762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5715000"/>
              <a:ext cx="2762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5" y="5715000"/>
              <a:ext cx="2762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5715000"/>
              <a:ext cx="2762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p:cNvGrpSpPr/>
          <p:nvPr/>
        </p:nvGrpSpPr>
        <p:grpSpPr>
          <a:xfrm>
            <a:off x="3124200" y="97099"/>
            <a:ext cx="5143441" cy="2050543"/>
            <a:chOff x="1760481" y="-20121"/>
            <a:chExt cx="5143441" cy="2146864"/>
          </a:xfrm>
        </p:grpSpPr>
        <p:sp>
          <p:nvSpPr>
            <p:cNvPr id="3" name="TextBox 2"/>
            <p:cNvSpPr txBox="1"/>
            <p:nvPr/>
          </p:nvSpPr>
          <p:spPr>
            <a:xfrm>
              <a:off x="1828800" y="-20121"/>
              <a:ext cx="5001690" cy="2031325"/>
            </a:xfrm>
            <a:prstGeom prst="rect">
              <a:avLst/>
            </a:prstGeom>
            <a:noFill/>
          </p:spPr>
          <p:txBody>
            <a:bodyPr wrap="none" rtlCol="0">
              <a:spAutoFit/>
            </a:bodyPr>
            <a:lstStyle/>
            <a:p>
              <a:r>
                <a:rPr lang="en-US" dirty="0" smtClean="0"/>
                <a:t>   1                1                    0                     0                 0</a:t>
              </a:r>
              <a:endParaRPr lang="en-US" dirty="0"/>
            </a:p>
            <a:p>
              <a:r>
                <a:rPr lang="en-US" dirty="0" smtClean="0"/>
                <a:t>   1                1                    1                     1                 0</a:t>
              </a:r>
              <a:endParaRPr lang="en-US" dirty="0"/>
            </a:p>
            <a:p>
              <a:r>
                <a:rPr lang="en-US" dirty="0" smtClean="0"/>
                <a:t>   1                0                    0                     0                 1</a:t>
              </a:r>
              <a:endParaRPr lang="en-US" dirty="0"/>
            </a:p>
            <a:p>
              <a:r>
                <a:rPr lang="en-US" dirty="0" smtClean="0"/>
                <a:t>   1                0                    0                     1                 0</a:t>
              </a:r>
              <a:endParaRPr lang="en-US" dirty="0"/>
            </a:p>
            <a:p>
              <a:r>
                <a:rPr lang="en-US" dirty="0" smtClean="0"/>
                <a:t>   0                0                    0                     0                 1</a:t>
              </a:r>
              <a:endParaRPr lang="en-US" dirty="0"/>
            </a:p>
            <a:p>
              <a:r>
                <a:rPr lang="en-US" dirty="0" smtClean="0"/>
                <a:t>   1                1                    0                     0                 1</a:t>
              </a:r>
              <a:endParaRPr lang="en-US" dirty="0"/>
            </a:p>
            <a:p>
              <a:r>
                <a:rPr lang="en-US" dirty="0" smtClean="0"/>
                <a:t>   1                1                    0                     0                 0</a:t>
              </a:r>
              <a:endParaRPr lang="en-US" dirty="0"/>
            </a:p>
          </p:txBody>
        </p:sp>
        <p:sp>
          <p:nvSpPr>
            <p:cNvPr id="17" name="Rectangle 16"/>
            <p:cNvSpPr/>
            <p:nvPr/>
          </p:nvSpPr>
          <p:spPr>
            <a:xfrm>
              <a:off x="1760481" y="0"/>
              <a:ext cx="5143441" cy="21267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066800" y="609600"/>
            <a:ext cx="1704697" cy="1477328"/>
          </a:xfrm>
          <a:prstGeom prst="rect">
            <a:avLst/>
          </a:prstGeom>
          <a:noFill/>
        </p:spPr>
        <p:txBody>
          <a:bodyPr wrap="none" rtlCol="0">
            <a:spAutoFit/>
          </a:bodyPr>
          <a:lstStyle/>
          <a:p>
            <a:pPr algn="ctr"/>
            <a:r>
              <a:rPr lang="en-US" b="1" dirty="0" smtClean="0">
                <a:solidFill>
                  <a:srgbClr val="003399"/>
                </a:solidFill>
              </a:rPr>
              <a:t>Five</a:t>
            </a:r>
          </a:p>
          <a:p>
            <a:pPr algn="ctr"/>
            <a:r>
              <a:rPr lang="en-US" b="1" dirty="0" smtClean="0">
                <a:solidFill>
                  <a:srgbClr val="003399"/>
                </a:solidFill>
              </a:rPr>
              <a:t>Seven element</a:t>
            </a:r>
          </a:p>
          <a:p>
            <a:pPr algn="ctr"/>
            <a:r>
              <a:rPr lang="en-US" b="1" dirty="0" smtClean="0">
                <a:solidFill>
                  <a:srgbClr val="003399"/>
                </a:solidFill>
              </a:rPr>
              <a:t>Code words</a:t>
            </a:r>
          </a:p>
          <a:p>
            <a:pPr algn="ctr"/>
            <a:r>
              <a:rPr lang="en-US" b="1" dirty="0">
                <a:solidFill>
                  <a:srgbClr val="003399"/>
                </a:solidFill>
              </a:rPr>
              <a:t>t</a:t>
            </a:r>
            <a:r>
              <a:rPr lang="en-US" b="1" dirty="0" smtClean="0">
                <a:solidFill>
                  <a:srgbClr val="003399"/>
                </a:solidFill>
              </a:rPr>
              <a:t>o</a:t>
            </a:r>
          </a:p>
          <a:p>
            <a:pPr algn="ctr"/>
            <a:r>
              <a:rPr lang="en-US" b="1" dirty="0" smtClean="0">
                <a:solidFill>
                  <a:srgbClr val="003399"/>
                </a:solidFill>
              </a:rPr>
              <a:t>7x5 pixel matrix</a:t>
            </a:r>
            <a:endParaRPr lang="en-US" b="1" dirty="0">
              <a:solidFill>
                <a:srgbClr val="003399"/>
              </a:solidFill>
            </a:endParaRPr>
          </a:p>
        </p:txBody>
      </p:sp>
      <p:sp>
        <p:nvSpPr>
          <p:cNvPr id="24" name="TextBox 23"/>
          <p:cNvSpPr txBox="1"/>
          <p:nvPr/>
        </p:nvSpPr>
        <p:spPr>
          <a:xfrm>
            <a:off x="0" y="0"/>
            <a:ext cx="3048000" cy="553998"/>
          </a:xfrm>
          <a:prstGeom prst="rect">
            <a:avLst/>
          </a:prstGeom>
          <a:noFill/>
        </p:spPr>
        <p:txBody>
          <a:bodyPr wrap="none" rtlCol="0" anchor="ctr" anchorCtr="0">
            <a:noAutofit/>
          </a:bodyPr>
          <a:lstStyle/>
          <a:p>
            <a:pPr algn="ctr"/>
            <a:r>
              <a:rPr lang="en-US" b="1" dirty="0" smtClean="0">
                <a:solidFill>
                  <a:srgbClr val="660066"/>
                </a:solidFill>
              </a:rPr>
              <a:t>A little faster now…</a:t>
            </a:r>
            <a:endParaRPr lang="en-US" b="1" dirty="0">
              <a:solidFill>
                <a:srgbClr val="660066"/>
              </a:solidFill>
            </a:endParaRPr>
          </a:p>
        </p:txBody>
      </p:sp>
    </p:spTree>
    <p:extLst>
      <p:ext uri="{BB962C8B-B14F-4D97-AF65-F5344CB8AC3E}">
        <p14:creationId xmlns:p14="http://schemas.microsoft.com/office/powerpoint/2010/main" val="3484565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4270</TotalTime>
  <Words>2332</Words>
  <Application>Microsoft Office PowerPoint</Application>
  <PresentationFormat>On-screen Show (4:3)</PresentationFormat>
  <Paragraphs>285</Paragraphs>
  <Slides>23</Slides>
  <Notes>4</Notes>
  <HiddenSlides>0</HiddenSlides>
  <MMClips>2</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DATA Perception Center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230</cp:revision>
  <dcterms:created xsi:type="dcterms:W3CDTF">2015-03-20T14:25:21Z</dcterms:created>
  <dcterms:modified xsi:type="dcterms:W3CDTF">2016-09-19T02:26:57Z</dcterms:modified>
</cp:coreProperties>
</file>