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93" r:id="rId3"/>
    <p:sldId id="294" r:id="rId4"/>
    <p:sldId id="272" r:id="rId5"/>
    <p:sldId id="271" r:id="rId6"/>
    <p:sldId id="256" r:id="rId7"/>
    <p:sldId id="269" r:id="rId8"/>
    <p:sldId id="266" r:id="rId9"/>
    <p:sldId id="267" r:id="rId10"/>
    <p:sldId id="273" r:id="rId11"/>
    <p:sldId id="277" r:id="rId12"/>
    <p:sldId id="274" r:id="rId13"/>
    <p:sldId id="279" r:id="rId14"/>
    <p:sldId id="280" r:id="rId15"/>
    <p:sldId id="281" r:id="rId16"/>
    <p:sldId id="283" r:id="rId17"/>
    <p:sldId id="284" r:id="rId18"/>
    <p:sldId id="285" r:id="rId19"/>
    <p:sldId id="287" r:id="rId20"/>
    <p:sldId id="286" r:id="rId21"/>
    <p:sldId id="288" r:id="rId22"/>
    <p:sldId id="291" r:id="rId23"/>
    <p:sldId id="289" r:id="rId24"/>
    <p:sldId id="290" r:id="rId25"/>
    <p:sldId id="295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C2A04-0072-4D47-9723-BA4C1C8CEBDE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DFCC-6F5A-4AA9-8680-68565949A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3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0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E4C1-00F0-4C7D-89B3-0321C21CDF53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D986-0BC5-43A7-BA59-0B46E264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image" Target="../media/image10.png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openxmlformats.org/officeDocument/2006/relationships/image" Target="../media/image21.emf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slideLayout" Target="../slideLayouts/slideLayout7.xml"/><Relationship Id="rId5" Type="http://schemas.microsoft.com/office/2007/relationships/media" Target="../media/media7.wav"/><Relationship Id="rId10" Type="http://schemas.openxmlformats.org/officeDocument/2006/relationships/audio" Target="../media/media9.wav"/><Relationship Id="rId4" Type="http://schemas.openxmlformats.org/officeDocument/2006/relationships/audio" Target="../media/media6.wav"/><Relationship Id="rId9" Type="http://schemas.microsoft.com/office/2007/relationships/media" Target="../media/media9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atlabtests\sounds\BEE.WAV" TargetMode="Externa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5482"/>
            <a:ext cx="61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Bee1 – (1) 16,000 samples recorded at 22,000 samples/second.</a:t>
            </a:r>
          </a:p>
          <a:p>
            <a:r>
              <a:rPr lang="en-US" dirty="0"/>
              <a:t> </a:t>
            </a:r>
            <a:r>
              <a:rPr lang="en-US" dirty="0" smtClean="0"/>
              <a:t>            (2) 3,000 points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(3) 500 points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7667"/>
            <a:ext cx="9144001" cy="563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 rot="5400000">
            <a:off x="3887075" y="2591677"/>
            <a:ext cx="381000" cy="129364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2629775" y="3771025"/>
            <a:ext cx="381000" cy="122095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19200" y="4423834"/>
            <a:ext cx="990599" cy="1062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199" y="4381500"/>
            <a:ext cx="4191001" cy="723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95400" y="3257550"/>
            <a:ext cx="2057400" cy="476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599" y="3257550"/>
            <a:ext cx="3200401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e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447800"/>
            <a:ext cx="487363" cy="48736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7728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5482"/>
            <a:ext cx="6217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 – (1) 28,000 samples recorded at 22,000 samples/second.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3,000 points (from different area)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(3) 5000 points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6477000" y="2057400"/>
            <a:ext cx="381000" cy="838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62800" y="2628900"/>
            <a:ext cx="800886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362200" y="2476500"/>
            <a:ext cx="3733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1600200" y="3657600"/>
            <a:ext cx="381000" cy="1143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4133850"/>
            <a:ext cx="5372886" cy="971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95400" y="4333875"/>
            <a:ext cx="0" cy="695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5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54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952078" y="44958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228600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 – (1) 1,000 points from 20,000 – 21,000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Change in Cepstrum on these 1,000 points (with zoom)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9115" y="4267200"/>
            <a:ext cx="305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86</a:t>
            </a:r>
            <a:r>
              <a:rPr lang="en-US" dirty="0" smtClean="0"/>
              <a:t> is the new bending number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799"/>
            <a:ext cx="1219199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6991" y="4512600"/>
            <a:ext cx="607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Zoom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3868" y="4666488"/>
            <a:ext cx="996131" cy="26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4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9270" y="15240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15240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915" y="66157"/>
            <a:ext cx="4369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 – (1) Reframe the 28,000 points at </a:t>
            </a:r>
            <a:r>
              <a:rPr lang="en-US" b="1" dirty="0" smtClean="0"/>
              <a:t>86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Overlay of frames 119-121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(3) Overlay of frames 241-243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9270" y="3733800"/>
            <a:ext cx="228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81400" y="3657600"/>
            <a:ext cx="246275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3270" y="3878990"/>
            <a:ext cx="210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Non-Coherent on 86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886200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on 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1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812"/>
            <a:ext cx="9144000" cy="576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osqui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794" y="1752600"/>
            <a:ext cx="487363" cy="48736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TextBox 4"/>
          <p:cNvSpPr txBox="1"/>
          <p:nvPr/>
        </p:nvSpPr>
        <p:spPr>
          <a:xfrm>
            <a:off x="177184" y="95482"/>
            <a:ext cx="721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Mosquito  –  (1) 50,000 samples recorded at 44,100 samples/second.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(2) 5,000 points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(3) 1000 points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4229100" y="2628900"/>
            <a:ext cx="304800" cy="685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1714500" y="4000500"/>
            <a:ext cx="381000" cy="1371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19200" y="2971800"/>
            <a:ext cx="2819400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971800"/>
            <a:ext cx="3124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4781550"/>
            <a:ext cx="152400" cy="247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4686300"/>
            <a:ext cx="5029200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1925"/>
            <a:ext cx="8763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497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Mosquito</a:t>
            </a:r>
            <a:r>
              <a:rPr lang="en-US" dirty="0" smtClean="0"/>
              <a:t> – (1) 3,000 points from 20,000 – 23,000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Cepstrum on these 3,000 points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4463534"/>
            <a:ext cx="685800" cy="489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57696" y="4267200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153</a:t>
            </a:r>
            <a:r>
              <a:rPr lang="en-US" dirty="0" smtClean="0"/>
              <a:t> is the bending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3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14478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14478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915" y="66157"/>
            <a:ext cx="4808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Mosquito – (1) Reframe the 50,000 points at </a:t>
            </a:r>
            <a:r>
              <a:rPr lang="en-US" b="1" dirty="0" smtClean="0"/>
              <a:t>153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Overlay of frames 11-13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(3) Overlay of frames 158-160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5482"/>
            <a:ext cx="6279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Cricket – (1) 81,000 samples recorded at 11,025 samples/second.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(2) 3,000 points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(3) 300 points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1431925"/>
            <a:ext cx="8991600" cy="5426075"/>
            <a:chOff x="228600" y="1431925"/>
            <a:chExt cx="8915400" cy="512127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31925"/>
              <a:ext cx="8915400" cy="512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ight Brace 3"/>
            <p:cNvSpPr/>
            <p:nvPr/>
          </p:nvSpPr>
          <p:spPr>
            <a:xfrm rot="5400000">
              <a:off x="1581150" y="2914650"/>
              <a:ext cx="228600" cy="3429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66900" y="3276600"/>
              <a:ext cx="64770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e 10"/>
            <p:cNvSpPr/>
            <p:nvPr/>
          </p:nvSpPr>
          <p:spPr>
            <a:xfrm rot="5400000">
              <a:off x="2590800" y="5638800"/>
              <a:ext cx="228600" cy="3810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875092" y="5664857"/>
              <a:ext cx="3020075" cy="2484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ricketLo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4020" y="1874837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Cricket 3 pu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4020" y="4010916"/>
            <a:ext cx="427980" cy="42798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3" name="Cricket 3 pulse slow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800" y="5090319"/>
            <a:ext cx="396081" cy="396081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Cricket 3 pulse slowER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080" y="5945486"/>
            <a:ext cx="381720" cy="38172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5" name="Cricket single pulse 1000Hz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5029200"/>
            <a:ext cx="487363" cy="487363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6" name="TextBox 15"/>
          <p:cNvSpPr txBox="1"/>
          <p:nvPr/>
        </p:nvSpPr>
        <p:spPr>
          <a:xfrm>
            <a:off x="143589" y="2510135"/>
            <a:ext cx="93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All pulses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at 11025 Hz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08" y="6397823"/>
            <a:ext cx="86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At 2500 Hz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3843" y="5685954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Single Pulse</a:t>
            </a:r>
          </a:p>
          <a:p>
            <a:r>
              <a:rPr lang="en-US" sz="1200" b="1" dirty="0" smtClean="0">
                <a:solidFill>
                  <a:srgbClr val="7030A0"/>
                </a:solidFill>
              </a:rPr>
              <a:t>At 1000 Hz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42" y="5483423"/>
            <a:ext cx="86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At 5000 Hz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7209" y="4443084"/>
            <a:ext cx="99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Three pulses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at 11025 Hz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707" y="1066800"/>
            <a:ext cx="7766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Three structures to analyze:  (1) Train of all pulses, (2) Set of Three pulses, (3) Single Pulse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809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76200"/>
            <a:ext cx="5630324" cy="1066800"/>
            <a:chOff x="152400" y="76200"/>
            <a:chExt cx="5630324" cy="1066800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76200"/>
              <a:ext cx="2535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Starting with single pulse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6850" y="304800"/>
              <a:ext cx="3679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arenBoth"/>
              </a:pPr>
              <a:r>
                <a:rPr lang="en-US" dirty="0" smtClean="0"/>
                <a:t>A single pulse within 170 samples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545068"/>
              <a:ext cx="5630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 The spectrum, with components at 129 Hz and 4151 Hz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773668"/>
              <a:ext cx="4655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(3) The cepstrum showing 8 as bending number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85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1"/>
            <a:ext cx="9144000" cy="4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28600"/>
            <a:ext cx="55291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4150 Hz and 8 sample separation relate?</a:t>
            </a:r>
          </a:p>
          <a:p>
            <a:r>
              <a:rPr lang="en-US" dirty="0" smtClean="0"/>
              <a:t>Sampling  Rate is 11,025 samples/second.</a:t>
            </a:r>
          </a:p>
          <a:p>
            <a:r>
              <a:rPr lang="en-US" dirty="0"/>
              <a:t>4150 Hz = 4150 </a:t>
            </a:r>
            <a:r>
              <a:rPr lang="en-US" dirty="0" smtClean="0"/>
              <a:t>cycles/second (that’s the fast </a:t>
            </a:r>
          </a:p>
          <a:p>
            <a:r>
              <a:rPr lang="en-US" dirty="0" smtClean="0"/>
              <a:t>switching up and down in the pulse. </a:t>
            </a:r>
            <a:endParaRPr lang="en-US" dirty="0"/>
          </a:p>
          <a:p>
            <a:r>
              <a:rPr lang="en-US" dirty="0" smtClean="0"/>
              <a:t>2.65 samples/cycle </a:t>
            </a:r>
          </a:p>
          <a:p>
            <a:r>
              <a:rPr lang="en-US" dirty="0" smtClean="0"/>
              <a:t>That’s </a:t>
            </a:r>
            <a:r>
              <a:rPr lang="en-US" b="1" dirty="0" smtClean="0">
                <a:solidFill>
                  <a:srgbClr val="FF0000"/>
                </a:solidFill>
              </a:rPr>
              <a:t>~8 samples/3 cycles </a:t>
            </a:r>
            <a:r>
              <a:rPr lang="en-US" dirty="0" smtClean="0"/>
              <a:t>is the (true full) period under </a:t>
            </a:r>
          </a:p>
          <a:p>
            <a:r>
              <a:rPr lang="en-US" dirty="0" smtClean="0"/>
              <a:t>this sampling condition </a:t>
            </a:r>
            <a:r>
              <a:rPr lang="en-US" sz="1600" dirty="0" smtClean="0"/>
              <a:t>(</a:t>
            </a:r>
            <a:r>
              <a:rPr lang="en-US" sz="1600" i="1" dirty="0" smtClean="0"/>
              <a:t>note: cycles are partial at 2.65</a:t>
            </a:r>
            <a:r>
              <a:rPr lang="en-US" sz="1600" dirty="0" smtClean="0"/>
              <a:t>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0" y="152400"/>
            <a:ext cx="357759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467100" y="3200400"/>
            <a:ext cx="38100" cy="2971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905500" y="3227895"/>
            <a:ext cx="38100" cy="2944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4124076"/>
            <a:ext cx="625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Cycle 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7824" y="4253299"/>
            <a:ext cx="62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Cycle 2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80029" y="4114800"/>
            <a:ext cx="62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Cycle 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27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58" y="361652"/>
            <a:ext cx="526394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129.7 come into play?</a:t>
            </a:r>
          </a:p>
          <a:p>
            <a:r>
              <a:rPr lang="en-US" dirty="0" smtClean="0"/>
              <a:t>It’s the underlying modulation/envelope to 4151 </a:t>
            </a:r>
          </a:p>
          <a:p>
            <a:r>
              <a:rPr lang="en-US" dirty="0" smtClean="0"/>
              <a:t>Sampling  Rate is 11,025 samples/second.</a:t>
            </a:r>
          </a:p>
          <a:p>
            <a:r>
              <a:rPr lang="en-US" dirty="0" smtClean="0"/>
              <a:t>129.7 </a:t>
            </a:r>
            <a:r>
              <a:rPr lang="en-US" dirty="0"/>
              <a:t>Hz </a:t>
            </a:r>
            <a:r>
              <a:rPr lang="en-US" dirty="0" smtClean="0"/>
              <a:t>= ~ 130 cycles/second</a:t>
            </a:r>
          </a:p>
          <a:p>
            <a:r>
              <a:rPr lang="en-US" dirty="0" smtClean="0"/>
              <a:t>RED= .4*sin(65Hz).^2 == .4*(1-cos(2*65Hz))/2</a:t>
            </a:r>
          </a:p>
          <a:p>
            <a:r>
              <a:rPr lang="en-US" dirty="0" smtClean="0"/>
              <a:t>GREEN= -.4*(1-cos(65Hz))/</a:t>
            </a:r>
            <a:r>
              <a:rPr lang="en-US" dirty="0"/>
              <a:t>2</a:t>
            </a:r>
            <a:r>
              <a:rPr lang="en-US" dirty="0" smtClean="0"/>
              <a:t>==-.</a:t>
            </a:r>
            <a:r>
              <a:rPr lang="en-US" dirty="0"/>
              <a:t>4*(</a:t>
            </a:r>
            <a:r>
              <a:rPr lang="en-US" dirty="0" smtClean="0"/>
              <a:t>1-cos(2*37.5Hz</a:t>
            </a:r>
            <a:r>
              <a:rPr lang="en-US" dirty="0"/>
              <a:t>))/2</a:t>
            </a:r>
            <a:endParaRPr lang="en-US" dirty="0" smtClean="0"/>
          </a:p>
          <a:p>
            <a:r>
              <a:rPr lang="en-US" sz="1600" dirty="0" smtClean="0"/>
              <a:t>Note: There seems to be two underlying modulations</a:t>
            </a:r>
            <a:endParaRPr lang="en-US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886199" cy="23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5437"/>
            <a:ext cx="91440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91440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2351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Bee1 – (1) 2,000 points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(2) Cepstrum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211263"/>
            <a:ext cx="9236076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73116"/>
            <a:ext cx="5566204" cy="1066800"/>
            <a:chOff x="152400" y="76200"/>
            <a:chExt cx="5566204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76200"/>
              <a:ext cx="1924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Next: Three pulses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6850" y="304800"/>
              <a:ext cx="4022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arenBoth"/>
              </a:pPr>
              <a:r>
                <a:rPr lang="en-US" dirty="0" smtClean="0"/>
                <a:t>A train of 3 pulses with 3000 samples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545068"/>
              <a:ext cx="5566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 The spectrum, with components at 33 Hz and 4156 Hz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773668"/>
              <a:ext cx="5507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(3) The cepstrum showing 492 as a new bending number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095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" y="1676400"/>
            <a:ext cx="901324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675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Guessing that the 33 Hz which ~ 65/2 is related to the underlying modulation shown in the</a:t>
            </a:r>
          </a:p>
          <a:p>
            <a:r>
              <a:rPr lang="en-US" dirty="0" smtClean="0"/>
              <a:t>‘</a:t>
            </a:r>
            <a:r>
              <a:rPr lang="en-US" dirty="0"/>
              <a:t>How does 129.7 come into play</a:t>
            </a:r>
            <a:r>
              <a:rPr lang="en-US" dirty="0" smtClean="0"/>
              <a:t>?’ slide. The 4156 Hz is just about the same as below.</a:t>
            </a:r>
          </a:p>
          <a:p>
            <a:r>
              <a:rPr lang="en-US" dirty="0" smtClean="0"/>
              <a:t>It comes down to frequency resolution.</a:t>
            </a:r>
          </a:p>
          <a:p>
            <a:r>
              <a:rPr lang="en-US" dirty="0" smtClean="0"/>
              <a:t>We have reframed the train of three pulses into six columns of 492, noting some time</a:t>
            </a:r>
          </a:p>
          <a:p>
            <a:r>
              <a:rPr lang="en-US" dirty="0" smtClean="0"/>
              <a:t>alignment.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" y="73116"/>
            <a:ext cx="8762270" cy="1343799"/>
            <a:chOff x="152400" y="76200"/>
            <a:chExt cx="8762270" cy="1343799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76200"/>
              <a:ext cx="1555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Last: All pulses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850" y="304800"/>
              <a:ext cx="5095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arenBoth"/>
              </a:pPr>
              <a:r>
                <a:rPr lang="en-US" dirty="0" smtClean="0"/>
                <a:t>A train of 20 sets of 3 pulses with 80000 samples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545068"/>
              <a:ext cx="5566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 The spectrum, with components at 43 Hz and 4271 Hz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773668"/>
              <a:ext cx="8762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(3) The cepstrum showing 2992 and 4346 as two new bending numbers.</a:t>
              </a:r>
            </a:p>
            <a:p>
              <a:r>
                <a:rPr lang="en-US" dirty="0" smtClean="0"/>
                <a:t>Note: again, slight change spectral components due to number of samples and time varying.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83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1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4919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have reframed the train </a:t>
            </a:r>
            <a:r>
              <a:rPr lang="en-US" dirty="0" smtClean="0"/>
              <a:t>into 27 </a:t>
            </a:r>
            <a:r>
              <a:rPr lang="en-US" dirty="0"/>
              <a:t>columns of </a:t>
            </a:r>
            <a:r>
              <a:rPr lang="en-US" dirty="0" smtClean="0"/>
              <a:t>2992, </a:t>
            </a:r>
            <a:r>
              <a:rPr lang="en-US" dirty="0"/>
              <a:t>noting </a:t>
            </a:r>
            <a:r>
              <a:rPr lang="en-US" dirty="0" smtClean="0"/>
              <a:t>periodic time alignment</a:t>
            </a:r>
            <a:r>
              <a:rPr lang="en-US" dirty="0"/>
              <a:t>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2209800"/>
            <a:ext cx="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1329035" y="2062549"/>
            <a:ext cx="227231" cy="29450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2650" y="2438400"/>
            <a:ext cx="147251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95400" y="2438400"/>
            <a:ext cx="147250" cy="2895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 rot="5400000">
            <a:off x="1710035" y="2101333"/>
            <a:ext cx="227231" cy="29450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2918936" y="2210030"/>
            <a:ext cx="227231" cy="29450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5400000">
            <a:off x="4654603" y="2203742"/>
            <a:ext cx="227231" cy="29450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23650" y="2438400"/>
            <a:ext cx="40675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85301" y="2470896"/>
            <a:ext cx="0" cy="729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00400" y="2438400"/>
            <a:ext cx="0" cy="729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95800" y="2464608"/>
            <a:ext cx="125168" cy="21073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768218" y="2438400"/>
            <a:ext cx="147252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4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685800"/>
            <a:ext cx="9144000" cy="6172200"/>
            <a:chOff x="1" y="1219200"/>
            <a:chExt cx="9144000" cy="563880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219200"/>
              <a:ext cx="9144000" cy="563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ight Brace 5"/>
            <p:cNvSpPr/>
            <p:nvPr/>
          </p:nvSpPr>
          <p:spPr>
            <a:xfrm rot="5400000">
              <a:off x="5982383" y="1903631"/>
              <a:ext cx="227231" cy="16763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295899" y="2855446"/>
              <a:ext cx="38101" cy="11831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896097" y="2855446"/>
              <a:ext cx="0" cy="11831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04800" y="24919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have reframed the train </a:t>
            </a:r>
            <a:r>
              <a:rPr lang="en-US" dirty="0" smtClean="0"/>
              <a:t>into 18 </a:t>
            </a:r>
            <a:r>
              <a:rPr lang="en-US" dirty="0"/>
              <a:t>columns of </a:t>
            </a:r>
            <a:r>
              <a:rPr lang="en-US" dirty="0" smtClean="0"/>
              <a:t>4346, </a:t>
            </a:r>
            <a:r>
              <a:rPr lang="en-US" dirty="0"/>
              <a:t>noting </a:t>
            </a:r>
            <a:r>
              <a:rPr lang="en-US" dirty="0" smtClean="0"/>
              <a:t>periodic time alignment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592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1200"/>
            <a:ext cx="7017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point out the Stationarity thru Cepstral Coefficients, however,</a:t>
            </a:r>
          </a:p>
          <a:p>
            <a:r>
              <a:rPr lang="en-US" dirty="0" smtClean="0"/>
              <a:t>We are interested in measuring the point of change in stationarity, either</a:t>
            </a:r>
          </a:p>
          <a:p>
            <a:r>
              <a:rPr lang="en-US" dirty="0" smtClean="0"/>
              <a:t>when it changes or, before it changes. </a:t>
            </a:r>
          </a:p>
          <a:p>
            <a:r>
              <a:rPr lang="en-US" dirty="0" smtClean="0"/>
              <a:t>Kind like predicting a Heart Rate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23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438400"/>
            <a:ext cx="545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Lagniappe with two more slides from previous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en-US" sz="4000"/>
              <a:t>A Particular Bee Communication recorded in back yard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7848600" cy="38862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1600"/>
              <a:t>Figure 1.  Left top: Buzzing bee recording, Right top: Zoom  in on 1000 points, see individual pulses or clicks, Left bottom: pulled one of the pulses and plotted in sideways, note length is 178 points on end, exponential dampening, main pulse around 80 points long out of 178. Left bottom, Took a set of pulses and lined them up side by side, see the different starts of the main lobe (slowly oscillates up and down).</a:t>
            </a:r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1600"/>
              <a:t>Figure 2. Looking at 1400 such pulses with imagesc from matlab to render 3-d effect of bottom right plot from last figure. All kinds of oscillation, but still within 178 point duration (approx).</a:t>
            </a:r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1600"/>
              <a:t>Figure 3. Autocorrelation matrix of Figure 2. Random? Colors are the different amplitudes associated with the time series, between +1 and -1.</a:t>
            </a:r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1600"/>
              <a:t>Can we do the same with Beaked Whale Clicks in the presence of Sonar or Geoexploration?</a:t>
            </a:r>
          </a:p>
          <a:p>
            <a:pPr algn="l">
              <a:lnSpc>
                <a:spcPct val="80000"/>
              </a:lnSpc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9428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7938"/>
            <a:ext cx="9256713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BE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4379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Bee2 – (1) Reframe the 16,000 points at 180.</a:t>
            </a:r>
          </a:p>
          <a:p>
            <a:r>
              <a:rPr lang="en-US" dirty="0"/>
              <a:t> </a:t>
            </a:r>
            <a:r>
              <a:rPr lang="en-US" dirty="0" smtClean="0"/>
              <a:t>            (2) Overlay of frames 11-13</a:t>
            </a:r>
          </a:p>
          <a:p>
            <a:r>
              <a:rPr lang="en-US" dirty="0"/>
              <a:t> </a:t>
            </a:r>
            <a:r>
              <a:rPr lang="en-US" dirty="0" smtClean="0"/>
              <a:t>            (3) Overlay of frames 83-85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5748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2400" y="1591733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25133" y="3657600"/>
            <a:ext cx="1608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86600" y="3733800"/>
            <a:ext cx="8001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9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95482"/>
            <a:ext cx="61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Bee2 – (1) 84,000 samples recorded at 44,100 samples/second.</a:t>
            </a:r>
          </a:p>
          <a:p>
            <a:r>
              <a:rPr lang="en-US" dirty="0"/>
              <a:t> </a:t>
            </a:r>
            <a:r>
              <a:rPr lang="en-US" dirty="0" smtClean="0"/>
              <a:t>            (2) 10,000 points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(3) 1000 points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381499" y="2107374"/>
            <a:ext cx="381000" cy="7382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9200" y="2476500"/>
            <a:ext cx="281940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0" y="2476500"/>
            <a:ext cx="2590800" cy="952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 rot="5400000">
            <a:off x="1397826" y="3783774"/>
            <a:ext cx="381000" cy="7382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19199" y="4191000"/>
            <a:ext cx="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16741" y="4152900"/>
            <a:ext cx="5884259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ee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371600"/>
            <a:ext cx="487363" cy="48736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818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3999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2351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Bee2 – (1) 3,000 points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(2) Cepstrum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81200" y="48768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4680740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 is the bending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6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4379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Bee2 – (1) Reframe the 80,000 points at 199.</a:t>
            </a:r>
          </a:p>
          <a:p>
            <a:r>
              <a:rPr lang="en-US" dirty="0"/>
              <a:t> </a:t>
            </a:r>
            <a:r>
              <a:rPr lang="en-US" dirty="0" smtClean="0"/>
              <a:t>            (2) Overlay of frames 119-121</a:t>
            </a:r>
          </a:p>
          <a:p>
            <a:r>
              <a:rPr lang="en-US" dirty="0"/>
              <a:t> </a:t>
            </a:r>
            <a:r>
              <a:rPr lang="en-US" dirty="0" smtClean="0"/>
              <a:t>            (3) Overlay of frames 241-243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14478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1415753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86100" y="3657600"/>
            <a:ext cx="0" cy="257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3500" y="3552825"/>
            <a:ext cx="495300" cy="361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2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5482"/>
            <a:ext cx="6217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 – (1) 28,000 samples recorded at 22,000 samples/second.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10,000 points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(3) 1000 points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4146963" y="2101437"/>
            <a:ext cx="381000" cy="120732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71600" y="2590800"/>
            <a:ext cx="2209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29200" y="2590800"/>
            <a:ext cx="3124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 rot="5400000">
            <a:off x="1371600" y="4038600"/>
            <a:ext cx="381000" cy="685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81200" y="4381500"/>
            <a:ext cx="6019800" cy="647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46974" y="4438650"/>
            <a:ext cx="0" cy="590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heepBlea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219200"/>
            <a:ext cx="487363" cy="48736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6247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546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 – (1) 1,000 points from 10,000 – 11,000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Cepstrum on these 1,000 points (with zoom)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95600" y="4452873"/>
            <a:ext cx="762000" cy="367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8386" y="4267200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83 is the bending 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6991" y="4419600"/>
            <a:ext cx="607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Zoom</a:t>
            </a:r>
            <a:endParaRPr 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23858"/>
            <a:ext cx="1038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623868" y="4512600"/>
            <a:ext cx="919932" cy="416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7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8850"/>
            <a:ext cx="9144001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915" y="66157"/>
            <a:ext cx="4369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Sheep – (1) Reframe the 28,000 points at </a:t>
            </a:r>
            <a:r>
              <a:rPr lang="en-US" b="1" dirty="0" smtClean="0"/>
              <a:t>83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(2) Overlay of frames 119-121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(3) Overlay of frames 241-243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3716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1371600"/>
            <a:ext cx="228600" cy="2057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3505200"/>
            <a:ext cx="419100" cy="403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57900" y="3555983"/>
            <a:ext cx="114300" cy="420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3021" y="3829499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Coherent on 83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2660" y="3791652"/>
            <a:ext cx="210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Non-Coherent on 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2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1053</Words>
  <Application>Microsoft Office PowerPoint</Application>
  <PresentationFormat>On-screen Show (4:3)</PresentationFormat>
  <Paragraphs>112</Paragraphs>
  <Slides>30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Particular Bee Communication recorded in back yard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47</cp:revision>
  <dcterms:created xsi:type="dcterms:W3CDTF">2016-08-08T02:34:19Z</dcterms:created>
  <dcterms:modified xsi:type="dcterms:W3CDTF">2016-09-17T18:07:47Z</dcterms:modified>
</cp:coreProperties>
</file>