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66" r:id="rId2"/>
    <p:sldId id="261" r:id="rId3"/>
    <p:sldId id="256" r:id="rId4"/>
    <p:sldId id="257" r:id="rId5"/>
    <p:sldId id="258" r:id="rId6"/>
    <p:sldId id="259" r:id="rId7"/>
    <p:sldId id="260" r:id="rId8"/>
    <p:sldId id="262"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B91305-160D-46F0-A343-29B895EAC4A2}"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25D460-7186-41DE-B658-C01D3E347841}" type="slidenum">
              <a:rPr lang="en-US" smtClean="0"/>
              <a:t>‹#›</a:t>
            </a:fld>
            <a:endParaRPr lang="en-US"/>
          </a:p>
        </p:txBody>
      </p:sp>
    </p:spTree>
    <p:extLst>
      <p:ext uri="{BB962C8B-B14F-4D97-AF65-F5344CB8AC3E}">
        <p14:creationId xmlns:p14="http://schemas.microsoft.com/office/powerpoint/2010/main" val="757934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B91305-160D-46F0-A343-29B895EAC4A2}"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25D460-7186-41DE-B658-C01D3E347841}" type="slidenum">
              <a:rPr lang="en-US" smtClean="0"/>
              <a:t>‹#›</a:t>
            </a:fld>
            <a:endParaRPr lang="en-US"/>
          </a:p>
        </p:txBody>
      </p:sp>
    </p:spTree>
    <p:extLst>
      <p:ext uri="{BB962C8B-B14F-4D97-AF65-F5344CB8AC3E}">
        <p14:creationId xmlns:p14="http://schemas.microsoft.com/office/powerpoint/2010/main" val="1652469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B91305-160D-46F0-A343-29B895EAC4A2}"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25D460-7186-41DE-B658-C01D3E347841}" type="slidenum">
              <a:rPr lang="en-US" smtClean="0"/>
              <a:t>‹#›</a:t>
            </a:fld>
            <a:endParaRPr lang="en-US"/>
          </a:p>
        </p:txBody>
      </p:sp>
    </p:spTree>
    <p:extLst>
      <p:ext uri="{BB962C8B-B14F-4D97-AF65-F5344CB8AC3E}">
        <p14:creationId xmlns:p14="http://schemas.microsoft.com/office/powerpoint/2010/main" val="4122133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B91305-160D-46F0-A343-29B895EAC4A2}"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25D460-7186-41DE-B658-C01D3E347841}" type="slidenum">
              <a:rPr lang="en-US" smtClean="0"/>
              <a:t>‹#›</a:t>
            </a:fld>
            <a:endParaRPr lang="en-US"/>
          </a:p>
        </p:txBody>
      </p:sp>
    </p:spTree>
    <p:extLst>
      <p:ext uri="{BB962C8B-B14F-4D97-AF65-F5344CB8AC3E}">
        <p14:creationId xmlns:p14="http://schemas.microsoft.com/office/powerpoint/2010/main" val="974366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B91305-160D-46F0-A343-29B895EAC4A2}"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25D460-7186-41DE-B658-C01D3E347841}" type="slidenum">
              <a:rPr lang="en-US" smtClean="0"/>
              <a:t>‹#›</a:t>
            </a:fld>
            <a:endParaRPr lang="en-US"/>
          </a:p>
        </p:txBody>
      </p:sp>
    </p:spTree>
    <p:extLst>
      <p:ext uri="{BB962C8B-B14F-4D97-AF65-F5344CB8AC3E}">
        <p14:creationId xmlns:p14="http://schemas.microsoft.com/office/powerpoint/2010/main" val="1065739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B91305-160D-46F0-A343-29B895EAC4A2}"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25D460-7186-41DE-B658-C01D3E347841}" type="slidenum">
              <a:rPr lang="en-US" smtClean="0"/>
              <a:t>‹#›</a:t>
            </a:fld>
            <a:endParaRPr lang="en-US"/>
          </a:p>
        </p:txBody>
      </p:sp>
    </p:spTree>
    <p:extLst>
      <p:ext uri="{BB962C8B-B14F-4D97-AF65-F5344CB8AC3E}">
        <p14:creationId xmlns:p14="http://schemas.microsoft.com/office/powerpoint/2010/main" val="832486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B91305-160D-46F0-A343-29B895EAC4A2}"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25D460-7186-41DE-B658-C01D3E347841}" type="slidenum">
              <a:rPr lang="en-US" smtClean="0"/>
              <a:t>‹#›</a:t>
            </a:fld>
            <a:endParaRPr lang="en-US"/>
          </a:p>
        </p:txBody>
      </p:sp>
    </p:spTree>
    <p:extLst>
      <p:ext uri="{BB962C8B-B14F-4D97-AF65-F5344CB8AC3E}">
        <p14:creationId xmlns:p14="http://schemas.microsoft.com/office/powerpoint/2010/main" val="1262307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B91305-160D-46F0-A343-29B895EAC4A2}"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25D460-7186-41DE-B658-C01D3E347841}" type="slidenum">
              <a:rPr lang="en-US" smtClean="0"/>
              <a:t>‹#›</a:t>
            </a:fld>
            <a:endParaRPr lang="en-US"/>
          </a:p>
        </p:txBody>
      </p:sp>
    </p:spTree>
    <p:extLst>
      <p:ext uri="{BB962C8B-B14F-4D97-AF65-F5344CB8AC3E}">
        <p14:creationId xmlns:p14="http://schemas.microsoft.com/office/powerpoint/2010/main" val="1096449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B91305-160D-46F0-A343-29B895EAC4A2}"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25D460-7186-41DE-B658-C01D3E347841}" type="slidenum">
              <a:rPr lang="en-US" smtClean="0"/>
              <a:t>‹#›</a:t>
            </a:fld>
            <a:endParaRPr lang="en-US"/>
          </a:p>
        </p:txBody>
      </p:sp>
    </p:spTree>
    <p:extLst>
      <p:ext uri="{BB962C8B-B14F-4D97-AF65-F5344CB8AC3E}">
        <p14:creationId xmlns:p14="http://schemas.microsoft.com/office/powerpoint/2010/main" val="1553790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B91305-160D-46F0-A343-29B895EAC4A2}"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25D460-7186-41DE-B658-C01D3E347841}" type="slidenum">
              <a:rPr lang="en-US" smtClean="0"/>
              <a:t>‹#›</a:t>
            </a:fld>
            <a:endParaRPr lang="en-US"/>
          </a:p>
        </p:txBody>
      </p:sp>
    </p:spTree>
    <p:extLst>
      <p:ext uri="{BB962C8B-B14F-4D97-AF65-F5344CB8AC3E}">
        <p14:creationId xmlns:p14="http://schemas.microsoft.com/office/powerpoint/2010/main" val="1385323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B91305-160D-46F0-A343-29B895EAC4A2}"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25D460-7186-41DE-B658-C01D3E347841}" type="slidenum">
              <a:rPr lang="en-US" smtClean="0"/>
              <a:t>‹#›</a:t>
            </a:fld>
            <a:endParaRPr lang="en-US"/>
          </a:p>
        </p:txBody>
      </p:sp>
    </p:spTree>
    <p:extLst>
      <p:ext uri="{BB962C8B-B14F-4D97-AF65-F5344CB8AC3E}">
        <p14:creationId xmlns:p14="http://schemas.microsoft.com/office/powerpoint/2010/main" val="398036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B91305-160D-46F0-A343-29B895EAC4A2}" type="datetimeFigureOut">
              <a:rPr lang="en-US" smtClean="0"/>
              <a:t>9/19/2016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5D460-7186-41DE-B658-C01D3E347841}" type="slidenum">
              <a:rPr lang="en-US" smtClean="0"/>
              <a:t>‹#›</a:t>
            </a:fld>
            <a:endParaRPr lang="en-US"/>
          </a:p>
        </p:txBody>
      </p:sp>
    </p:spTree>
    <p:extLst>
      <p:ext uri="{BB962C8B-B14F-4D97-AF65-F5344CB8AC3E}">
        <p14:creationId xmlns:p14="http://schemas.microsoft.com/office/powerpoint/2010/main" val="2792697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ames@JadcoSignals.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physionet.org/physiobank/database/html/mitdbdir/samples/1050757.xws" TargetMode="External"/><Relationship Id="rId3" Type="http://schemas.openxmlformats.org/officeDocument/2006/relationships/hyperlink" Target="http://physionet.org/physiobank/database/html/mitdbdir/samples/1052645.xws" TargetMode="External"/><Relationship Id="rId7" Type="http://schemas.openxmlformats.org/officeDocument/2006/relationships/hyperlink" Target="http://physionet.org/physiobank/database/html/mitdbdir/samples/1050527.xws" TargetMode="External"/><Relationship Id="rId2" Type="http://schemas.openxmlformats.org/officeDocument/2006/relationships/hyperlink" Target="http://physionet.org/physiobank/database/html/mitdbdir/samples/1052202.xws" TargetMode="External"/><Relationship Id="rId1" Type="http://schemas.openxmlformats.org/officeDocument/2006/relationships/slideLayout" Target="../slideLayouts/slideLayout7.xml"/><Relationship Id="rId6" Type="http://schemas.openxmlformats.org/officeDocument/2006/relationships/hyperlink" Target="http://physionet.org/physiobank/database/html/mitdbdir/samples/1052907.xws" TargetMode="External"/><Relationship Id="rId11" Type="http://schemas.openxmlformats.org/officeDocument/2006/relationships/hyperlink" Target="https://physionet.org/cgi-bin/atm/ATM" TargetMode="External"/><Relationship Id="rId5" Type="http://schemas.openxmlformats.org/officeDocument/2006/relationships/hyperlink" Target="http://physionet.org/physiobank/database/html/mitdbdir/samples/1052808.xws" TargetMode="External"/><Relationship Id="rId10" Type="http://schemas.openxmlformats.org/officeDocument/2006/relationships/hyperlink" Target="http://physionet.org/physiobank/database/html/mitdbdir/samples/1051752.xws" TargetMode="External"/><Relationship Id="rId4" Type="http://schemas.openxmlformats.org/officeDocument/2006/relationships/hyperlink" Target="http://physionet.org/physiobank/database/html/mitdbdir/samples/1052727.xws" TargetMode="External"/><Relationship Id="rId9" Type="http://schemas.openxmlformats.org/officeDocument/2006/relationships/hyperlink" Target="http://physionet.org/physiobank/database/html/mitdbdir/samples/1051516.xw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228600"/>
            <a:ext cx="9372630" cy="6801862"/>
          </a:xfrm>
          <a:prstGeom prst="rect">
            <a:avLst/>
          </a:prstGeom>
          <a:noFill/>
        </p:spPr>
        <p:txBody>
          <a:bodyPr wrap="none" rtlCol="0">
            <a:spAutoFit/>
          </a:bodyPr>
          <a:lstStyle/>
          <a:p>
            <a:r>
              <a:rPr lang="en-US" sz="1600" b="1" i="1" dirty="0"/>
              <a:t>Abstract for: 2016 IEEE Applied Imagery Pattern Recognition Workshop</a:t>
            </a:r>
            <a:endParaRPr lang="en-US" sz="1600" dirty="0"/>
          </a:p>
          <a:p>
            <a:r>
              <a:rPr lang="en-US" sz="1600" dirty="0"/>
              <a:t> </a:t>
            </a:r>
          </a:p>
          <a:p>
            <a:r>
              <a:rPr lang="en-US" sz="1600" b="1" dirty="0"/>
              <a:t>TITLE:</a:t>
            </a:r>
            <a:r>
              <a:rPr lang="en-US" sz="1600" dirty="0"/>
              <a:t> Exploiting the Underlying Cepstral Coefficients for Large Scale and Fine-Tuned </a:t>
            </a:r>
            <a:endParaRPr lang="en-US" sz="1600" dirty="0" smtClean="0"/>
          </a:p>
          <a:p>
            <a:r>
              <a:rPr lang="en-US" sz="1600" dirty="0" smtClean="0"/>
              <a:t>EKG </a:t>
            </a:r>
            <a:r>
              <a:rPr lang="en-US" sz="1600" dirty="0"/>
              <a:t>Time-Imagery Analysis, including R-R, P-R, R-T, and, R-PVC interval imaging.</a:t>
            </a:r>
          </a:p>
          <a:p>
            <a:r>
              <a:rPr lang="en-US" sz="1600" dirty="0"/>
              <a:t> </a:t>
            </a:r>
          </a:p>
          <a:p>
            <a:r>
              <a:rPr lang="en-US" sz="1600" b="1" dirty="0"/>
              <a:t>ABSTRACT:</a:t>
            </a:r>
            <a:r>
              <a:rPr lang="en-US" sz="1600" dirty="0"/>
              <a:t> This paper presents a three part expansion for feature extraction of the </a:t>
            </a:r>
            <a:r>
              <a:rPr lang="en-US" sz="1600" dirty="0" smtClean="0"/>
              <a:t>electrocardiogram </a:t>
            </a:r>
          </a:p>
          <a:p>
            <a:r>
              <a:rPr lang="en-US" sz="1600" dirty="0" smtClean="0"/>
              <a:t>(</a:t>
            </a:r>
            <a:r>
              <a:rPr lang="en-US" sz="1600" dirty="0"/>
              <a:t>EKG) based on a deeper exploitation at what cepstral processing </a:t>
            </a:r>
            <a:r>
              <a:rPr lang="en-US" sz="1600" dirty="0"/>
              <a:t> </a:t>
            </a:r>
            <a:r>
              <a:rPr lang="en-US" sz="1600" dirty="0" smtClean="0"/>
              <a:t>can </a:t>
            </a:r>
            <a:r>
              <a:rPr lang="en-US" sz="1600" dirty="0"/>
              <a:t>reveal, specifically in two distinct </a:t>
            </a:r>
            <a:endParaRPr lang="en-US" sz="1600" dirty="0" smtClean="0"/>
          </a:p>
          <a:p>
            <a:r>
              <a:rPr lang="en-US" sz="1600" dirty="0" smtClean="0"/>
              <a:t>forms </a:t>
            </a:r>
            <a:r>
              <a:rPr lang="en-US" sz="1600" dirty="0"/>
              <a:t>of time-varying-cepstral-power images. </a:t>
            </a:r>
            <a:r>
              <a:rPr lang="en-US" sz="1600" dirty="0" smtClean="0"/>
              <a:t> These </a:t>
            </a:r>
            <a:r>
              <a:rPr lang="en-US" sz="1600" dirty="0"/>
              <a:t>two images have been reviewed for readability by </a:t>
            </a:r>
            <a:endParaRPr lang="en-US" sz="1600" dirty="0" smtClean="0"/>
          </a:p>
          <a:p>
            <a:r>
              <a:rPr lang="en-US" sz="1600" dirty="0" smtClean="0"/>
              <a:t>qualified </a:t>
            </a:r>
            <a:r>
              <a:rPr lang="en-US" sz="1600" dirty="0"/>
              <a:t>EKG Technicians and </a:t>
            </a:r>
            <a:r>
              <a:rPr lang="en-US" sz="1600" dirty="0" smtClean="0"/>
              <a:t> have </a:t>
            </a:r>
            <a:r>
              <a:rPr lang="en-US" sz="1600" dirty="0"/>
              <a:t>received positive reviews in light of their perception of a tremendous </a:t>
            </a:r>
            <a:endParaRPr lang="en-US" sz="1600" dirty="0" smtClean="0"/>
          </a:p>
          <a:p>
            <a:r>
              <a:rPr lang="en-US" sz="1600" dirty="0" smtClean="0"/>
              <a:t>gain </a:t>
            </a:r>
            <a:r>
              <a:rPr lang="en-US" sz="1600" dirty="0"/>
              <a:t>in </a:t>
            </a:r>
            <a:r>
              <a:rPr lang="en-US" sz="1600" dirty="0" smtClean="0"/>
              <a:t>large-scale</a:t>
            </a:r>
            <a:r>
              <a:rPr lang="en-US" sz="1600" dirty="0"/>
              <a:t>, yet fine-tuned, EKG strip interpretation ability. Our demonstration will give </a:t>
            </a:r>
            <a:r>
              <a:rPr lang="en-US" sz="1600" dirty="0" smtClean="0"/>
              <a:t> a </a:t>
            </a:r>
            <a:r>
              <a:rPr lang="en-US" sz="1600" dirty="0"/>
              <a:t>brief </a:t>
            </a:r>
            <a:endParaRPr lang="en-US" sz="1600" dirty="0" smtClean="0"/>
          </a:p>
          <a:p>
            <a:r>
              <a:rPr lang="en-US" sz="1600" dirty="0" smtClean="0"/>
              <a:t>review </a:t>
            </a:r>
            <a:r>
              <a:rPr lang="en-US" sz="1600" dirty="0"/>
              <a:t>of EKGs in the time domain before moving to the image domain where </a:t>
            </a:r>
            <a:r>
              <a:rPr lang="en-US" sz="1600" dirty="0" smtClean="0"/>
              <a:t>we </a:t>
            </a:r>
            <a:r>
              <a:rPr lang="en-US" sz="1600" dirty="0"/>
              <a:t>will emphasize the </a:t>
            </a:r>
            <a:endParaRPr lang="en-US" sz="1600" dirty="0" smtClean="0"/>
          </a:p>
          <a:p>
            <a:r>
              <a:rPr lang="en-US" sz="1600" dirty="0" smtClean="0"/>
              <a:t>pattern </a:t>
            </a:r>
            <a:r>
              <a:rPr lang="en-US" sz="1600" dirty="0"/>
              <a:t>recognition aspects of our approach. Part ONE of this </a:t>
            </a:r>
            <a:r>
              <a:rPr lang="en-US" sz="1600" dirty="0" smtClean="0"/>
              <a:t>paper </a:t>
            </a:r>
            <a:r>
              <a:rPr lang="en-US" sz="1600" dirty="0"/>
              <a:t>will define, and give real biological </a:t>
            </a:r>
            <a:endParaRPr lang="en-US" sz="1600" dirty="0" smtClean="0"/>
          </a:p>
          <a:p>
            <a:r>
              <a:rPr lang="en-US" sz="1600" dirty="0" smtClean="0"/>
              <a:t>applications </a:t>
            </a:r>
            <a:r>
              <a:rPr lang="en-US" sz="1600" dirty="0"/>
              <a:t>for, the cepstrum, and introduce </a:t>
            </a:r>
            <a:r>
              <a:rPr lang="en-US" sz="1600" dirty="0" smtClean="0"/>
              <a:t>our </a:t>
            </a:r>
            <a:r>
              <a:rPr lang="en-US" sz="1600" dirty="0"/>
              <a:t>framing style for visualization. Part TWO of this paper </a:t>
            </a:r>
            <a:endParaRPr lang="en-US" sz="1600" dirty="0" smtClean="0"/>
          </a:p>
          <a:p>
            <a:r>
              <a:rPr lang="en-US" sz="1600" dirty="0" smtClean="0"/>
              <a:t>will </a:t>
            </a:r>
            <a:r>
              <a:rPr lang="en-US" sz="1600" dirty="0"/>
              <a:t>use Record 105 from the </a:t>
            </a:r>
            <a:r>
              <a:rPr lang="en-US" sz="1600" dirty="0" smtClean="0"/>
              <a:t>Physionet </a:t>
            </a:r>
            <a:r>
              <a:rPr lang="en-US" sz="1600" dirty="0"/>
              <a:t>MIT-BIH (mitdb) data base to demonstrate this approach as an </a:t>
            </a:r>
            <a:endParaRPr lang="en-US" sz="1600" dirty="0" smtClean="0"/>
          </a:p>
          <a:p>
            <a:r>
              <a:rPr lang="en-US" sz="1600" dirty="0" smtClean="0"/>
              <a:t>image </a:t>
            </a:r>
            <a:r>
              <a:rPr lang="en-US" sz="1600" dirty="0"/>
              <a:t>of EKG </a:t>
            </a:r>
            <a:r>
              <a:rPr lang="en-US" sz="1600" dirty="0" smtClean="0"/>
              <a:t>cepstral-feature </a:t>
            </a:r>
            <a:r>
              <a:rPr lang="en-US" sz="1600" dirty="0"/>
              <a:t>terrain in the context of R-R, P-R, R-T, as well as R-PVC intervals since </a:t>
            </a:r>
            <a:endParaRPr lang="en-US" sz="1600" dirty="0" smtClean="0"/>
          </a:p>
          <a:p>
            <a:r>
              <a:rPr lang="en-US" sz="1600" dirty="0" smtClean="0"/>
              <a:t>this </a:t>
            </a:r>
            <a:r>
              <a:rPr lang="en-US" sz="1600" dirty="0"/>
              <a:t>record contains pre-mature ventricular contractions (PVCs), in addition to normal </a:t>
            </a:r>
            <a:r>
              <a:rPr lang="en-US" sz="1600" dirty="0" smtClean="0"/>
              <a:t>sinus </a:t>
            </a:r>
            <a:r>
              <a:rPr lang="en-US" sz="1600" dirty="0"/>
              <a:t>rhythm (NSR). </a:t>
            </a:r>
            <a:endParaRPr lang="en-US" sz="1600" dirty="0" smtClean="0"/>
          </a:p>
          <a:p>
            <a:r>
              <a:rPr lang="en-US" sz="1600" dirty="0" smtClean="0"/>
              <a:t>Part </a:t>
            </a:r>
            <a:r>
              <a:rPr lang="en-US" sz="1600" dirty="0"/>
              <a:t>THREE of this paper will apply what we have learned from the first two parts to a variation of </a:t>
            </a:r>
            <a:endParaRPr lang="en-US" sz="1600" dirty="0" smtClean="0"/>
          </a:p>
          <a:p>
            <a:r>
              <a:rPr lang="en-US" sz="1600" dirty="0" smtClean="0"/>
              <a:t>recurrence </a:t>
            </a:r>
            <a:r>
              <a:rPr lang="en-US" sz="1600" dirty="0"/>
              <a:t>plots. In this instance, the recurrence plot itself is imbedded within a correlation matrix formed </a:t>
            </a:r>
            <a:endParaRPr lang="en-US" sz="1600" dirty="0" smtClean="0"/>
          </a:p>
          <a:p>
            <a:r>
              <a:rPr lang="en-US" sz="1600" dirty="0" smtClean="0"/>
              <a:t>from </a:t>
            </a:r>
            <a:r>
              <a:rPr lang="en-US" sz="1600" dirty="0"/>
              <a:t>a cepstral domain image. In this way we will point to our next stages of pattern recognition which </a:t>
            </a:r>
            <a:endParaRPr lang="en-US" sz="1600" dirty="0" smtClean="0"/>
          </a:p>
          <a:p>
            <a:r>
              <a:rPr lang="en-US" sz="1600" dirty="0" smtClean="0"/>
              <a:t>involve </a:t>
            </a:r>
            <a:r>
              <a:rPr lang="en-US" sz="1600" dirty="0"/>
              <a:t>yet another layer of exploitation of (dynamic) sub-matrices through two-dimensional segmentation </a:t>
            </a:r>
            <a:endParaRPr lang="en-US" sz="1600" dirty="0" smtClean="0"/>
          </a:p>
          <a:p>
            <a:r>
              <a:rPr lang="en-US" sz="1600" dirty="0" smtClean="0"/>
              <a:t>and </a:t>
            </a:r>
            <a:r>
              <a:rPr lang="en-US" sz="1600" dirty="0"/>
              <a:t>extraction which, when placed back in context of time domain, may further reveal clues to </a:t>
            </a:r>
            <a:endParaRPr lang="en-US" sz="1600" dirty="0" smtClean="0"/>
          </a:p>
          <a:p>
            <a:r>
              <a:rPr lang="en-US" sz="1600" dirty="0" smtClean="0"/>
              <a:t>understanding </a:t>
            </a:r>
            <a:r>
              <a:rPr lang="en-US" sz="1600" dirty="0"/>
              <a:t>the complex and seemingly acyclical nature of Heart Rate reset.</a:t>
            </a:r>
          </a:p>
          <a:p>
            <a:r>
              <a:rPr lang="en-US" sz="1600" b="1" dirty="0"/>
              <a:t>Authors:</a:t>
            </a:r>
            <a:endParaRPr lang="en-US" sz="1600" dirty="0"/>
          </a:p>
          <a:p>
            <a:r>
              <a:rPr lang="en-US" sz="1600" dirty="0"/>
              <a:t>Dennison J. LaRue, </a:t>
            </a:r>
            <a:r>
              <a:rPr lang="en-US" sz="1600" i="1" dirty="0"/>
              <a:t>Senior, Biomedical Engineering, Clemson University</a:t>
            </a:r>
            <a:endParaRPr lang="en-US" sz="1600" dirty="0"/>
          </a:p>
          <a:p>
            <a:r>
              <a:rPr lang="en-US" sz="1600" dirty="0"/>
              <a:t>Richard L. Tutwiler PhD, </a:t>
            </a:r>
            <a:r>
              <a:rPr lang="en-US" sz="1600" i="1" dirty="0"/>
              <a:t>Professor Emeritus </a:t>
            </a:r>
            <a:r>
              <a:rPr lang="en-US" sz="1600" i="1" dirty="0" smtClean="0"/>
              <a:t>ARL / Penn </a:t>
            </a:r>
            <a:r>
              <a:rPr lang="en-US" sz="1600" i="1" dirty="0"/>
              <a:t>State University/CEO LiveMotion3D LLC</a:t>
            </a:r>
            <a:r>
              <a:rPr lang="en-US" sz="1600" dirty="0"/>
              <a:t> </a:t>
            </a:r>
          </a:p>
          <a:p>
            <a:r>
              <a:rPr lang="en-US" sz="1600" dirty="0"/>
              <a:t>James P. LaRue, PhD, </a:t>
            </a:r>
            <a:r>
              <a:rPr lang="en-US" sz="1600" i="1" dirty="0"/>
              <a:t>Jadco Signals (contact: </a:t>
            </a:r>
            <a:r>
              <a:rPr lang="en-US" sz="1600" i="1" dirty="0">
                <a:hlinkClick r:id="rId2"/>
              </a:rPr>
              <a:t>James@JadcoSignals.com</a:t>
            </a:r>
            <a:r>
              <a:rPr lang="en-US" sz="1600" i="1" dirty="0" smtClean="0"/>
              <a:t>) www.DataPlasticity.com</a:t>
            </a:r>
            <a:r>
              <a:rPr lang="en-US" dirty="0"/>
              <a:t> </a:t>
            </a:r>
          </a:p>
          <a:p>
            <a:endParaRPr lang="en-US" dirty="0"/>
          </a:p>
        </p:txBody>
      </p:sp>
    </p:spTree>
    <p:extLst>
      <p:ext uri="{BB962C8B-B14F-4D97-AF65-F5344CB8AC3E}">
        <p14:creationId xmlns:p14="http://schemas.microsoft.com/office/powerpoint/2010/main" val="3906281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828800"/>
            <a:ext cx="7181850" cy="2305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4204" y="4283908"/>
            <a:ext cx="6019800" cy="2390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821140" y="228362"/>
            <a:ext cx="7980133" cy="1600438"/>
          </a:xfrm>
          <a:prstGeom prst="rect">
            <a:avLst/>
          </a:prstGeom>
          <a:noFill/>
        </p:spPr>
        <p:txBody>
          <a:bodyPr wrap="none" rtlCol="0">
            <a:spAutoFit/>
          </a:bodyPr>
          <a:lstStyle/>
          <a:p>
            <a:r>
              <a:rPr lang="en-US" sz="1400" dirty="0" smtClean="0"/>
              <a:t>Here we frame the time series based on Cepstral components. For the series below, </a:t>
            </a:r>
          </a:p>
          <a:p>
            <a:r>
              <a:rPr lang="en-US" sz="1400" dirty="0" smtClean="0"/>
              <a:t>two Cepstral coefficients stood out: 200 and 150.  Similar to the HEADER/SCRAMBLER slide</a:t>
            </a:r>
          </a:p>
          <a:p>
            <a:r>
              <a:rPr lang="en-US" sz="1400" dirty="0" smtClean="0"/>
              <a:t>Depending on how the time series is framed, the structure appears or disappears. </a:t>
            </a:r>
          </a:p>
          <a:p>
            <a:r>
              <a:rPr lang="en-US" sz="1400" dirty="0" smtClean="0"/>
              <a:t>The accordion effect shown in E is pictured in the right side plot of G. This technique of </a:t>
            </a:r>
          </a:p>
          <a:p>
            <a:r>
              <a:rPr lang="en-US" sz="1400" dirty="0" smtClean="0"/>
              <a:t>signal processing may be new to this type of data. Notice, we have taken a Fourier </a:t>
            </a:r>
          </a:p>
          <a:p>
            <a:r>
              <a:rPr lang="en-US" sz="1400" dirty="0" smtClean="0"/>
              <a:t>Transform. Only now, in column form would it make sense to take a Fourier transform.  Why,? An  FT or DFT</a:t>
            </a:r>
          </a:p>
          <a:p>
            <a:r>
              <a:rPr lang="en-US" sz="1400" dirty="0" smtClean="0"/>
              <a:t>needs a period. It is more than a technicality, it is a difference of 3dB in signal detection.</a:t>
            </a:r>
            <a:endParaRPr lang="en-US" sz="1400" dirty="0"/>
          </a:p>
        </p:txBody>
      </p:sp>
      <p:sp>
        <p:nvSpPr>
          <p:cNvPr id="3" name="TextBox 2"/>
          <p:cNvSpPr txBox="1"/>
          <p:nvPr/>
        </p:nvSpPr>
        <p:spPr>
          <a:xfrm>
            <a:off x="675908" y="2796659"/>
            <a:ext cx="290464" cy="369332"/>
          </a:xfrm>
          <a:prstGeom prst="rect">
            <a:avLst/>
          </a:prstGeom>
          <a:noFill/>
        </p:spPr>
        <p:txBody>
          <a:bodyPr wrap="none" rtlCol="0">
            <a:spAutoFit/>
          </a:bodyPr>
          <a:lstStyle/>
          <a:p>
            <a:r>
              <a:rPr lang="en-US" dirty="0" smtClean="0"/>
              <a:t>F</a:t>
            </a:r>
            <a:endParaRPr lang="en-US" dirty="0"/>
          </a:p>
        </p:txBody>
      </p:sp>
      <p:sp>
        <p:nvSpPr>
          <p:cNvPr id="4" name="TextBox 3"/>
          <p:cNvSpPr txBox="1"/>
          <p:nvPr/>
        </p:nvSpPr>
        <p:spPr>
          <a:xfrm>
            <a:off x="1172637" y="5294629"/>
            <a:ext cx="330540" cy="369332"/>
          </a:xfrm>
          <a:prstGeom prst="rect">
            <a:avLst/>
          </a:prstGeom>
          <a:noFill/>
        </p:spPr>
        <p:txBody>
          <a:bodyPr wrap="none" rtlCol="0">
            <a:spAutoFit/>
          </a:bodyPr>
          <a:lstStyle/>
          <a:p>
            <a:r>
              <a:rPr lang="en-US" dirty="0" smtClean="0"/>
              <a:t>G</a:t>
            </a:r>
            <a:endParaRPr lang="en-US" dirty="0"/>
          </a:p>
        </p:txBody>
      </p:sp>
    </p:spTree>
    <p:extLst>
      <p:ext uri="{BB962C8B-B14F-4D97-AF65-F5344CB8AC3E}">
        <p14:creationId xmlns:p14="http://schemas.microsoft.com/office/powerpoint/2010/main" val="1910940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787937" y="962055"/>
            <a:ext cx="4146263" cy="400110"/>
          </a:xfrm>
          <a:prstGeom prst="rect">
            <a:avLst/>
          </a:prstGeom>
        </p:spPr>
        <p:txBody>
          <a:bodyPr wrap="none">
            <a:spAutoFit/>
          </a:bodyPr>
          <a:lstStyle/>
          <a:p>
            <a:r>
              <a:rPr lang="en-US" sz="2000" b="1" dirty="0"/>
              <a:t>Record 105 (MLII, V1; female, age 73)</a:t>
            </a:r>
            <a:endParaRPr 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2253090357"/>
              </p:ext>
            </p:extLst>
          </p:nvPr>
        </p:nvGraphicFramePr>
        <p:xfrm>
          <a:off x="457200" y="1524000"/>
          <a:ext cx="8229600" cy="876300"/>
        </p:xfrm>
        <a:graphic>
          <a:graphicData uri="http://schemas.openxmlformats.org/drawingml/2006/table">
            <a:tbl>
              <a:tblPr firstRow="1" firstCol="1" bandRow="1">
                <a:tableStyleId>{5C22544A-7EE6-4342-B048-85BDC9FD1C3A}</a:tableStyleId>
              </a:tblPr>
              <a:tblGrid>
                <a:gridCol w="2057400"/>
                <a:gridCol w="1905000"/>
                <a:gridCol w="2209800"/>
                <a:gridCol w="2057400"/>
              </a:tblGrid>
              <a:tr h="457200">
                <a:tc>
                  <a:txBody>
                    <a:bodyPr/>
                    <a:lstStyle/>
                    <a:p>
                      <a:pPr marL="0" marR="0" algn="ctr">
                        <a:lnSpc>
                          <a:spcPct val="115000"/>
                        </a:lnSpc>
                        <a:spcBef>
                          <a:spcPts val="0"/>
                        </a:spcBef>
                        <a:spcAft>
                          <a:spcPts val="0"/>
                        </a:spcAft>
                      </a:pPr>
                      <a:r>
                        <a:rPr lang="en-US" sz="1200" dirty="0">
                          <a:effectLst/>
                        </a:rPr>
                        <a:t>Rhythm</a:t>
                      </a:r>
                      <a:endParaRPr lang="en-US" sz="1100" dirty="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200" dirty="0">
                          <a:effectLst/>
                        </a:rPr>
                        <a:t>Rate</a:t>
                      </a:r>
                      <a:endParaRPr lang="en-US" sz="1100" dirty="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200">
                          <a:effectLst/>
                        </a:rPr>
                        <a:t>Episodes</a:t>
                      </a:r>
                      <a:endParaRPr lang="en-US" sz="110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200">
                          <a:effectLst/>
                        </a:rPr>
                        <a:t>Duration</a:t>
                      </a:r>
                      <a:endParaRPr lang="en-US" sz="1100">
                        <a:effectLst/>
                        <a:latin typeface="Calibri"/>
                        <a:ea typeface="Calibri"/>
                        <a:cs typeface="Times New Roman"/>
                      </a:endParaRPr>
                    </a:p>
                  </a:txBody>
                  <a:tcPr marL="9525" marR="9525" marT="9525" marB="9525" anchor="ctr"/>
                </a:tc>
              </a:tr>
              <a:tr h="419100">
                <a:tc>
                  <a:txBody>
                    <a:bodyPr/>
                    <a:lstStyle/>
                    <a:p>
                      <a:pPr marL="0" marR="0">
                        <a:lnSpc>
                          <a:spcPct val="115000"/>
                        </a:lnSpc>
                        <a:spcBef>
                          <a:spcPts val="0"/>
                        </a:spcBef>
                        <a:spcAft>
                          <a:spcPts val="0"/>
                        </a:spcAft>
                      </a:pPr>
                      <a:r>
                        <a:rPr lang="en-US" sz="1200">
                          <a:effectLst/>
                        </a:rPr>
                        <a:t>Normal sinus rhythm</a:t>
                      </a:r>
                      <a:endParaRPr lang="en-US" sz="110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200" dirty="0">
                          <a:effectLst/>
                        </a:rPr>
                        <a:t>78-102</a:t>
                      </a:r>
                      <a:endParaRPr lang="en-US" sz="1100" dirty="0">
                        <a:effectLst/>
                        <a:latin typeface="Calibri"/>
                        <a:ea typeface="Calibri"/>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1</a:t>
                      </a:r>
                      <a:endParaRPr lang="en-US" sz="1100">
                        <a:effectLst/>
                        <a:latin typeface="Calibri"/>
                        <a:ea typeface="Calibri"/>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dirty="0">
                          <a:effectLst/>
                        </a:rPr>
                        <a:t>30:06</a:t>
                      </a:r>
                      <a:endParaRPr lang="en-US" sz="1100" dirty="0">
                        <a:effectLst/>
                        <a:latin typeface="Calibri"/>
                        <a:ea typeface="Calibri"/>
                        <a:cs typeface="Times New Roman"/>
                      </a:endParaRPr>
                    </a:p>
                  </a:txBody>
                  <a:tcPr marL="9525" marR="9525" marT="9525" marB="9525" anchor="ct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330360645"/>
              </p:ext>
            </p:extLst>
          </p:nvPr>
        </p:nvGraphicFramePr>
        <p:xfrm>
          <a:off x="361335" y="2667000"/>
          <a:ext cx="8229600" cy="1683258"/>
        </p:xfrm>
        <a:graphic>
          <a:graphicData uri="http://schemas.openxmlformats.org/drawingml/2006/table">
            <a:tbl>
              <a:tblPr firstRow="1" firstCol="1" bandRow="1">
                <a:tableStyleId>{5C22544A-7EE6-4342-B048-85BDC9FD1C3A}</a:tableStyleId>
              </a:tblPr>
              <a:tblGrid>
                <a:gridCol w="2743200"/>
                <a:gridCol w="2743200"/>
                <a:gridCol w="2743200"/>
              </a:tblGrid>
              <a:tr h="280543">
                <a:tc>
                  <a:txBody>
                    <a:bodyPr/>
                    <a:lstStyle/>
                    <a:p>
                      <a:pPr marL="0" marR="0" algn="ctr">
                        <a:lnSpc>
                          <a:spcPct val="115000"/>
                        </a:lnSpc>
                        <a:spcBef>
                          <a:spcPts val="0"/>
                        </a:spcBef>
                        <a:spcAft>
                          <a:spcPts val="0"/>
                        </a:spcAft>
                      </a:pPr>
                      <a:r>
                        <a:rPr lang="en-US" sz="1200" dirty="0">
                          <a:effectLst/>
                        </a:rPr>
                        <a:t>Signal quality</a:t>
                      </a:r>
                      <a:endParaRPr lang="en-US" sz="1100" dirty="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200">
                          <a:effectLst/>
                        </a:rPr>
                        <a:t>Episodes</a:t>
                      </a:r>
                      <a:endParaRPr lang="en-US" sz="1100">
                        <a:effectLst/>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200">
                          <a:effectLst/>
                        </a:rPr>
                        <a:t>Duration</a:t>
                      </a:r>
                      <a:endParaRPr lang="en-US" sz="1100">
                        <a:effectLst/>
                        <a:latin typeface="Calibri"/>
                        <a:ea typeface="Calibri"/>
                        <a:cs typeface="Times New Roman"/>
                      </a:endParaRPr>
                    </a:p>
                  </a:txBody>
                  <a:tcPr marL="9525" marR="9525" marT="9525" marB="9525" anchor="ctr"/>
                </a:tc>
              </a:tr>
              <a:tr h="280543">
                <a:tc>
                  <a:txBody>
                    <a:bodyPr/>
                    <a:lstStyle/>
                    <a:p>
                      <a:pPr marL="0" marR="0">
                        <a:lnSpc>
                          <a:spcPct val="115000"/>
                        </a:lnSpc>
                        <a:spcBef>
                          <a:spcPts val="0"/>
                        </a:spcBef>
                        <a:spcAft>
                          <a:spcPts val="0"/>
                        </a:spcAft>
                      </a:pPr>
                      <a:r>
                        <a:rPr lang="en-US" sz="1200">
                          <a:effectLst/>
                        </a:rPr>
                        <a:t>Both clean</a:t>
                      </a:r>
                      <a:endParaRPr lang="en-US" sz="1100">
                        <a:effectLst/>
                        <a:latin typeface="Calibri"/>
                        <a:ea typeface="Calibri"/>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31</a:t>
                      </a:r>
                      <a:endParaRPr lang="en-US" sz="1100">
                        <a:effectLst/>
                        <a:latin typeface="Calibri"/>
                        <a:ea typeface="Calibri"/>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22:18</a:t>
                      </a:r>
                      <a:endParaRPr lang="en-US" sz="1100">
                        <a:effectLst/>
                        <a:latin typeface="Calibri"/>
                        <a:ea typeface="Calibri"/>
                        <a:cs typeface="Times New Roman"/>
                      </a:endParaRPr>
                    </a:p>
                  </a:txBody>
                  <a:tcPr marL="9525" marR="9525" marT="9525" marB="9525" anchor="ctr"/>
                </a:tc>
              </a:tr>
              <a:tr h="280543">
                <a:tc>
                  <a:txBody>
                    <a:bodyPr/>
                    <a:lstStyle/>
                    <a:p>
                      <a:pPr marL="0" marR="0">
                        <a:lnSpc>
                          <a:spcPct val="115000"/>
                        </a:lnSpc>
                        <a:spcBef>
                          <a:spcPts val="0"/>
                        </a:spcBef>
                        <a:spcAft>
                          <a:spcPts val="0"/>
                        </a:spcAft>
                      </a:pPr>
                      <a:r>
                        <a:rPr lang="en-US" sz="1200">
                          <a:effectLst/>
                        </a:rPr>
                        <a:t>Upper noisy</a:t>
                      </a:r>
                      <a:endParaRPr lang="en-US" sz="1100">
                        <a:effectLst/>
                        <a:latin typeface="Calibri"/>
                        <a:ea typeface="Calibri"/>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3</a:t>
                      </a:r>
                      <a:endParaRPr lang="en-US" sz="1100">
                        <a:effectLst/>
                        <a:latin typeface="Calibri"/>
                        <a:ea typeface="Calibri"/>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0:10</a:t>
                      </a:r>
                      <a:endParaRPr lang="en-US" sz="1100">
                        <a:effectLst/>
                        <a:latin typeface="Calibri"/>
                        <a:ea typeface="Calibri"/>
                        <a:cs typeface="Times New Roman"/>
                      </a:endParaRPr>
                    </a:p>
                  </a:txBody>
                  <a:tcPr marL="9525" marR="9525" marT="9525" marB="9525" anchor="ctr"/>
                </a:tc>
              </a:tr>
              <a:tr h="280543">
                <a:tc>
                  <a:txBody>
                    <a:bodyPr/>
                    <a:lstStyle/>
                    <a:p>
                      <a:pPr marL="0" marR="0">
                        <a:lnSpc>
                          <a:spcPct val="115000"/>
                        </a:lnSpc>
                        <a:spcBef>
                          <a:spcPts val="0"/>
                        </a:spcBef>
                        <a:spcAft>
                          <a:spcPts val="0"/>
                        </a:spcAft>
                      </a:pPr>
                      <a:r>
                        <a:rPr lang="en-US" sz="1200">
                          <a:effectLst/>
                        </a:rPr>
                        <a:t>Lower noisy</a:t>
                      </a:r>
                      <a:endParaRPr lang="en-US" sz="1100">
                        <a:effectLst/>
                        <a:latin typeface="Calibri"/>
                        <a:ea typeface="Calibri"/>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28</a:t>
                      </a:r>
                      <a:endParaRPr lang="en-US" sz="1100">
                        <a:effectLst/>
                        <a:latin typeface="Calibri"/>
                        <a:ea typeface="Calibri"/>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3:27</a:t>
                      </a:r>
                      <a:endParaRPr lang="en-US" sz="1100">
                        <a:effectLst/>
                        <a:latin typeface="Calibri"/>
                        <a:ea typeface="Calibri"/>
                        <a:cs typeface="Times New Roman"/>
                      </a:endParaRPr>
                    </a:p>
                  </a:txBody>
                  <a:tcPr marL="9525" marR="9525" marT="9525" marB="9525" anchor="ctr"/>
                </a:tc>
              </a:tr>
              <a:tr h="280543">
                <a:tc>
                  <a:txBody>
                    <a:bodyPr/>
                    <a:lstStyle/>
                    <a:p>
                      <a:pPr marL="0" marR="0">
                        <a:lnSpc>
                          <a:spcPct val="115000"/>
                        </a:lnSpc>
                        <a:spcBef>
                          <a:spcPts val="0"/>
                        </a:spcBef>
                        <a:spcAft>
                          <a:spcPts val="0"/>
                        </a:spcAft>
                      </a:pPr>
                      <a:r>
                        <a:rPr lang="en-US" sz="1200">
                          <a:effectLst/>
                        </a:rPr>
                        <a:t>Both noisy</a:t>
                      </a:r>
                      <a:endParaRPr lang="en-US" sz="1100">
                        <a:effectLst/>
                        <a:latin typeface="Calibri"/>
                        <a:ea typeface="Calibri"/>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23</a:t>
                      </a:r>
                      <a:endParaRPr lang="en-US" sz="1100">
                        <a:effectLst/>
                        <a:latin typeface="Calibri"/>
                        <a:ea typeface="Calibri"/>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a:effectLst/>
                        </a:rPr>
                        <a:t>4:06</a:t>
                      </a:r>
                      <a:endParaRPr lang="en-US" sz="1100">
                        <a:effectLst/>
                        <a:latin typeface="Calibri"/>
                        <a:ea typeface="Calibri"/>
                        <a:cs typeface="Times New Roman"/>
                      </a:endParaRPr>
                    </a:p>
                  </a:txBody>
                  <a:tcPr marL="9525" marR="9525" marT="9525" marB="9525" anchor="ctr"/>
                </a:tc>
              </a:tr>
              <a:tr h="280543">
                <a:tc>
                  <a:txBody>
                    <a:bodyPr/>
                    <a:lstStyle/>
                    <a:p>
                      <a:pPr marL="0" marR="0">
                        <a:lnSpc>
                          <a:spcPct val="115000"/>
                        </a:lnSpc>
                        <a:spcBef>
                          <a:spcPts val="0"/>
                        </a:spcBef>
                        <a:spcAft>
                          <a:spcPts val="0"/>
                        </a:spcAft>
                      </a:pPr>
                      <a:r>
                        <a:rPr lang="en-US" sz="1200">
                          <a:effectLst/>
                        </a:rPr>
                        <a:t>Unreadable</a:t>
                      </a:r>
                      <a:endParaRPr lang="en-US" sz="1100">
                        <a:effectLst/>
                        <a:latin typeface="Calibri"/>
                        <a:ea typeface="Calibri"/>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dirty="0">
                          <a:effectLst/>
                        </a:rPr>
                        <a:t>4</a:t>
                      </a:r>
                      <a:endParaRPr lang="en-US" sz="1100" dirty="0">
                        <a:effectLst/>
                        <a:latin typeface="Calibri"/>
                        <a:ea typeface="Calibri"/>
                        <a:cs typeface="Times New Roman"/>
                      </a:endParaRPr>
                    </a:p>
                  </a:txBody>
                  <a:tcPr marL="9525" marR="9525" marT="9525" marB="9525" anchor="ctr"/>
                </a:tc>
                <a:tc>
                  <a:txBody>
                    <a:bodyPr/>
                    <a:lstStyle/>
                    <a:p>
                      <a:pPr marL="0" marR="0" algn="r">
                        <a:lnSpc>
                          <a:spcPct val="115000"/>
                        </a:lnSpc>
                        <a:spcBef>
                          <a:spcPts val="0"/>
                        </a:spcBef>
                        <a:spcAft>
                          <a:spcPts val="0"/>
                        </a:spcAft>
                      </a:pPr>
                      <a:r>
                        <a:rPr lang="en-US" sz="1200" dirty="0">
                          <a:effectLst/>
                        </a:rPr>
                        <a:t>0:04</a:t>
                      </a:r>
                      <a:endParaRPr lang="en-US" sz="1100" dirty="0">
                        <a:effectLst/>
                        <a:latin typeface="Calibri"/>
                        <a:ea typeface="Calibri"/>
                        <a:cs typeface="Times New Roman"/>
                      </a:endParaRPr>
                    </a:p>
                  </a:txBody>
                  <a:tcPr marL="9525" marR="9525" marT="9525" marB="9525" anchor="ctr"/>
                </a:tc>
              </a:tr>
            </a:tbl>
          </a:graphicData>
        </a:graphic>
      </p:graphicFrame>
      <p:sp>
        <p:nvSpPr>
          <p:cNvPr id="9" name="Rectangle 2"/>
          <p:cNvSpPr>
            <a:spLocks noChangeArrowheads="1"/>
          </p:cNvSpPr>
          <p:nvPr/>
        </p:nvSpPr>
        <p:spPr bwMode="auto">
          <a:xfrm>
            <a:off x="4599039" y="4906163"/>
            <a:ext cx="3381439"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Notes:</a:t>
            </a:r>
            <a:endParaRPr kumimoji="0" lang="en-US" alt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The PVCs are uniform.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The predominant feature of this tape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is high-grade noise and artifact</a:t>
            </a:r>
            <a:r>
              <a:rPr kumimoji="0" lang="en-US" altLang="en-US"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en-US" alt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TextBox 9"/>
          <p:cNvSpPr txBox="1"/>
          <p:nvPr/>
        </p:nvSpPr>
        <p:spPr>
          <a:xfrm>
            <a:off x="990600" y="165757"/>
            <a:ext cx="7530908" cy="830997"/>
          </a:xfrm>
          <a:prstGeom prst="rect">
            <a:avLst/>
          </a:prstGeom>
          <a:noFill/>
        </p:spPr>
        <p:txBody>
          <a:bodyPr wrap="none" rtlCol="0">
            <a:spAutoFit/>
          </a:bodyPr>
          <a:lstStyle/>
          <a:p>
            <a:pPr algn="ctr"/>
            <a:r>
              <a:rPr lang="en-US" sz="2400" b="1" dirty="0" smtClean="0"/>
              <a:t>Example of Extended CEPSTRAL by </a:t>
            </a:r>
            <a:r>
              <a:rPr lang="en-US" sz="2400" b="1" dirty="0"/>
              <a:t>LaRue, Tutwiler, LaRue</a:t>
            </a:r>
          </a:p>
          <a:p>
            <a:pPr algn="ctr"/>
            <a:r>
              <a:rPr lang="en-US" sz="2400" b="1" dirty="0" smtClean="0"/>
              <a:t> Approach using </a:t>
            </a:r>
            <a:r>
              <a:rPr lang="en-US" sz="2400" b="1" dirty="0" err="1" smtClean="0"/>
              <a:t>Physionet</a:t>
            </a:r>
            <a:r>
              <a:rPr lang="en-US" sz="2400" b="1" dirty="0" smtClean="0"/>
              <a:t> Data</a:t>
            </a:r>
            <a:endParaRPr lang="en-US" sz="2400" b="1" dirty="0"/>
          </a:p>
        </p:txBody>
      </p:sp>
      <p:grpSp>
        <p:nvGrpSpPr>
          <p:cNvPr id="15" name="Group 14"/>
          <p:cNvGrpSpPr/>
          <p:nvPr/>
        </p:nvGrpSpPr>
        <p:grpSpPr>
          <a:xfrm>
            <a:off x="283453" y="4723594"/>
            <a:ext cx="5869029" cy="1980516"/>
            <a:chOff x="393478" y="4939039"/>
            <a:chExt cx="5869029" cy="1980516"/>
          </a:xfrm>
        </p:grpSpPr>
        <p:sp>
          <p:nvSpPr>
            <p:cNvPr id="11" name="Rectangle 3"/>
            <p:cNvSpPr>
              <a:spLocks noChangeArrowheads="1"/>
            </p:cNvSpPr>
            <p:nvPr/>
          </p:nvSpPr>
          <p:spPr bwMode="auto">
            <a:xfrm>
              <a:off x="762000" y="4939039"/>
              <a:ext cx="2455968" cy="405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2696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Points of interest:</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TextBox 12"/>
            <p:cNvSpPr txBox="1"/>
            <p:nvPr/>
          </p:nvSpPr>
          <p:spPr>
            <a:xfrm>
              <a:off x="393478" y="5319117"/>
              <a:ext cx="1173719" cy="1600438"/>
            </a:xfrm>
            <a:prstGeom prst="rect">
              <a:avLst/>
            </a:prstGeom>
            <a:noFill/>
          </p:spPr>
          <p:txBody>
            <a:bodyPr wrap="none" rtlCol="0">
              <a:spAutoFit/>
            </a:bodyPr>
            <a:lstStyle/>
            <a:p>
              <a:pPr lvl="0"/>
              <a:r>
                <a:rPr lang="en-US" altLang="en-US" sz="1600" dirty="0">
                  <a:solidFill>
                    <a:srgbClr val="0000FF"/>
                  </a:solidFill>
                  <a:latin typeface="Calibri" pitchFamily="34" charset="0"/>
                  <a:ea typeface="Times New Roman" pitchFamily="18" charset="0"/>
                  <a:cs typeface="Times New Roman" pitchFamily="18" charset="0"/>
                  <a:hlinkClick r:id="rId2"/>
                </a:rPr>
                <a:t>22:02</a:t>
              </a:r>
              <a:r>
                <a:rPr lang="en-US" altLang="en-US" sz="1600" dirty="0">
                  <a:latin typeface="Calibri" pitchFamily="34" charset="0"/>
                  <a:ea typeface="Times New Roman" pitchFamily="18" charset="0"/>
                  <a:cs typeface="Times New Roman" pitchFamily="18" charset="0"/>
                </a:rPr>
                <a:t> Noise</a:t>
              </a:r>
              <a:br>
                <a:rPr lang="en-US" altLang="en-US" sz="1600" dirty="0">
                  <a:latin typeface="Calibri" pitchFamily="34" charset="0"/>
                  <a:ea typeface="Times New Roman" pitchFamily="18" charset="0"/>
                  <a:cs typeface="Times New Roman" pitchFamily="18" charset="0"/>
                </a:rPr>
              </a:br>
              <a:r>
                <a:rPr lang="en-US" altLang="en-US" sz="1600" dirty="0">
                  <a:solidFill>
                    <a:srgbClr val="0000FF"/>
                  </a:solidFill>
                  <a:latin typeface="Calibri" pitchFamily="34" charset="0"/>
                  <a:ea typeface="Times New Roman" pitchFamily="18" charset="0"/>
                  <a:cs typeface="Times New Roman" pitchFamily="18" charset="0"/>
                  <a:hlinkClick r:id="rId3"/>
                </a:rPr>
                <a:t>26:45</a:t>
              </a:r>
              <a:r>
                <a:rPr lang="en-US" altLang="en-US" sz="1600" dirty="0">
                  <a:latin typeface="Calibri" pitchFamily="34" charset="0"/>
                  <a:ea typeface="Times New Roman" pitchFamily="18" charset="0"/>
                  <a:cs typeface="Times New Roman" pitchFamily="18" charset="0"/>
                </a:rPr>
                <a:t> PVC</a:t>
              </a:r>
              <a:br>
                <a:rPr lang="en-US" altLang="en-US" sz="1600" dirty="0">
                  <a:latin typeface="Calibri" pitchFamily="34" charset="0"/>
                  <a:ea typeface="Times New Roman" pitchFamily="18" charset="0"/>
                  <a:cs typeface="Times New Roman" pitchFamily="18" charset="0"/>
                </a:rPr>
              </a:br>
              <a:r>
                <a:rPr lang="en-US" altLang="en-US" sz="1600" dirty="0">
                  <a:solidFill>
                    <a:srgbClr val="0000FF"/>
                  </a:solidFill>
                  <a:latin typeface="Calibri" pitchFamily="34" charset="0"/>
                  <a:ea typeface="Times New Roman" pitchFamily="18" charset="0"/>
                  <a:cs typeface="Times New Roman" pitchFamily="18" charset="0"/>
                  <a:hlinkClick r:id="rId4"/>
                </a:rPr>
                <a:t>27:27</a:t>
              </a:r>
              <a:r>
                <a:rPr lang="en-US" altLang="en-US" sz="1600" dirty="0">
                  <a:latin typeface="Calibri" pitchFamily="34" charset="0"/>
                  <a:ea typeface="Times New Roman" pitchFamily="18" charset="0"/>
                  <a:cs typeface="Times New Roman" pitchFamily="18" charset="0"/>
                </a:rPr>
                <a:t> Noise</a:t>
              </a:r>
              <a:br>
                <a:rPr lang="en-US" altLang="en-US" sz="1600" dirty="0">
                  <a:latin typeface="Calibri" pitchFamily="34" charset="0"/>
                  <a:ea typeface="Times New Roman" pitchFamily="18" charset="0"/>
                  <a:cs typeface="Times New Roman" pitchFamily="18" charset="0"/>
                </a:rPr>
              </a:br>
              <a:r>
                <a:rPr lang="en-US" altLang="en-US" sz="1600" dirty="0">
                  <a:solidFill>
                    <a:srgbClr val="0000FF"/>
                  </a:solidFill>
                  <a:latin typeface="Calibri" pitchFamily="34" charset="0"/>
                  <a:ea typeface="Times New Roman" pitchFamily="18" charset="0"/>
                  <a:cs typeface="Times New Roman" pitchFamily="18" charset="0"/>
                  <a:hlinkClick r:id="rId5"/>
                </a:rPr>
                <a:t>28:08</a:t>
              </a:r>
              <a:r>
                <a:rPr lang="en-US" altLang="en-US" sz="1600" dirty="0">
                  <a:latin typeface="Calibri" pitchFamily="34" charset="0"/>
                  <a:ea typeface="Times New Roman" pitchFamily="18" charset="0"/>
                  <a:cs typeface="Times New Roman" pitchFamily="18" charset="0"/>
                </a:rPr>
                <a:t> Noise</a:t>
              </a:r>
              <a:br>
                <a:rPr lang="en-US" altLang="en-US" sz="1600" dirty="0">
                  <a:latin typeface="Calibri" pitchFamily="34" charset="0"/>
                  <a:ea typeface="Times New Roman" pitchFamily="18" charset="0"/>
                  <a:cs typeface="Times New Roman" pitchFamily="18" charset="0"/>
                </a:rPr>
              </a:br>
              <a:r>
                <a:rPr lang="en-US" altLang="en-US" sz="1600" dirty="0">
                  <a:solidFill>
                    <a:srgbClr val="0000FF"/>
                  </a:solidFill>
                  <a:latin typeface="Calibri" pitchFamily="34" charset="0"/>
                  <a:ea typeface="Times New Roman" pitchFamily="18" charset="0"/>
                  <a:cs typeface="Times New Roman" pitchFamily="18" charset="0"/>
                  <a:hlinkClick r:id="rId6"/>
                </a:rPr>
                <a:t>29:07</a:t>
              </a:r>
              <a:r>
                <a:rPr lang="en-US" altLang="en-US" sz="1600" dirty="0">
                  <a:latin typeface="Calibri" pitchFamily="34" charset="0"/>
                  <a:ea typeface="Times New Roman" pitchFamily="18" charset="0"/>
                  <a:cs typeface="Times New Roman" pitchFamily="18" charset="0"/>
                </a:rPr>
                <a:t> Noise</a:t>
              </a:r>
              <a:endParaRPr lang="en-US" altLang="en-US" sz="1600" dirty="0">
                <a:latin typeface="Arial" pitchFamily="34" charset="0"/>
                <a:cs typeface="Arial" pitchFamily="34" charset="0"/>
              </a:endParaRPr>
            </a:p>
            <a:p>
              <a:endParaRPr lang="en-US" dirty="0"/>
            </a:p>
          </p:txBody>
        </p:sp>
        <p:sp>
          <p:nvSpPr>
            <p:cNvPr id="14" name="Rectangle 13"/>
            <p:cNvSpPr/>
            <p:nvPr/>
          </p:nvSpPr>
          <p:spPr>
            <a:xfrm>
              <a:off x="1690507" y="5380671"/>
              <a:ext cx="4572000" cy="1323439"/>
            </a:xfrm>
            <a:prstGeom prst="rect">
              <a:avLst/>
            </a:prstGeom>
          </p:spPr>
          <p:txBody>
            <a:bodyPr>
              <a:spAutoFit/>
            </a:bodyPr>
            <a:lstStyle/>
            <a:p>
              <a:pPr lvl="0" eaLnBrk="0" fontAlgn="base" hangingPunct="0">
                <a:spcBef>
                  <a:spcPct val="0"/>
                </a:spcBef>
                <a:spcAft>
                  <a:spcPct val="0"/>
                </a:spcAft>
              </a:pPr>
              <a:r>
                <a:rPr lang="en-US" altLang="en-US" sz="1600" dirty="0">
                  <a:solidFill>
                    <a:srgbClr val="0000FF"/>
                  </a:solidFill>
                  <a:latin typeface="Calibri" pitchFamily="34" charset="0"/>
                  <a:ea typeface="Times New Roman" pitchFamily="18" charset="0"/>
                  <a:cs typeface="Times New Roman" pitchFamily="18" charset="0"/>
                  <a:hlinkClick r:id="rId7"/>
                </a:rPr>
                <a:t>5:27</a:t>
              </a:r>
              <a:r>
                <a:rPr lang="en-US" altLang="en-US" sz="1600" dirty="0">
                  <a:latin typeface="Calibri" pitchFamily="34" charset="0"/>
                  <a:ea typeface="Times New Roman" pitchFamily="18" charset="0"/>
                  <a:cs typeface="Times New Roman" pitchFamily="18" charset="0"/>
                </a:rPr>
                <a:t> Artifact</a:t>
              </a:r>
              <a:br>
                <a:rPr lang="en-US" altLang="en-US" sz="1600" dirty="0">
                  <a:latin typeface="Calibri" pitchFamily="34" charset="0"/>
                  <a:ea typeface="Times New Roman" pitchFamily="18" charset="0"/>
                  <a:cs typeface="Times New Roman" pitchFamily="18" charset="0"/>
                </a:rPr>
              </a:br>
              <a:r>
                <a:rPr lang="en-US" altLang="en-US" sz="1600" dirty="0">
                  <a:solidFill>
                    <a:srgbClr val="0000FF"/>
                  </a:solidFill>
                  <a:latin typeface="Calibri" pitchFamily="34" charset="0"/>
                  <a:ea typeface="Times New Roman" pitchFamily="18" charset="0"/>
                  <a:cs typeface="Times New Roman" pitchFamily="18" charset="0"/>
                  <a:hlinkClick r:id="rId8"/>
                </a:rPr>
                <a:t>7:57</a:t>
              </a:r>
              <a:r>
                <a:rPr lang="en-US" altLang="en-US" sz="1600" dirty="0">
                  <a:latin typeface="Calibri" pitchFamily="34" charset="0"/>
                  <a:ea typeface="Times New Roman" pitchFamily="18" charset="0"/>
                  <a:cs typeface="Times New Roman" pitchFamily="18" charset="0"/>
                </a:rPr>
                <a:t> PVC</a:t>
              </a:r>
              <a:br>
                <a:rPr lang="en-US" altLang="en-US" sz="1600" dirty="0">
                  <a:latin typeface="Calibri" pitchFamily="34" charset="0"/>
                  <a:ea typeface="Times New Roman" pitchFamily="18" charset="0"/>
                  <a:cs typeface="Times New Roman" pitchFamily="18" charset="0"/>
                </a:rPr>
              </a:br>
              <a:r>
                <a:rPr lang="en-US" altLang="en-US" sz="1600" dirty="0">
                  <a:solidFill>
                    <a:srgbClr val="0000FF"/>
                  </a:solidFill>
                  <a:latin typeface="Calibri" pitchFamily="34" charset="0"/>
                  <a:ea typeface="Times New Roman" pitchFamily="18" charset="0"/>
                  <a:cs typeface="Times New Roman" pitchFamily="18" charset="0"/>
                  <a:hlinkClick r:id="rId9"/>
                </a:rPr>
                <a:t>15:16</a:t>
              </a:r>
              <a:r>
                <a:rPr lang="en-US" altLang="en-US" sz="1600" dirty="0">
                  <a:latin typeface="Calibri" pitchFamily="34" charset="0"/>
                  <a:ea typeface="Times New Roman" pitchFamily="18" charset="0"/>
                  <a:cs typeface="Times New Roman" pitchFamily="18" charset="0"/>
                </a:rPr>
                <a:t> Normal sinus rhythm</a:t>
              </a:r>
              <a:br>
                <a:rPr lang="en-US" altLang="en-US" sz="1600" dirty="0">
                  <a:latin typeface="Calibri" pitchFamily="34" charset="0"/>
                  <a:ea typeface="Times New Roman" pitchFamily="18" charset="0"/>
                  <a:cs typeface="Times New Roman" pitchFamily="18" charset="0"/>
                </a:rPr>
              </a:br>
              <a:r>
                <a:rPr lang="en-US" altLang="en-US" sz="1600" dirty="0">
                  <a:solidFill>
                    <a:srgbClr val="0000FF"/>
                  </a:solidFill>
                  <a:latin typeface="Calibri" pitchFamily="34" charset="0"/>
                  <a:ea typeface="Times New Roman" pitchFamily="18" charset="0"/>
                  <a:cs typeface="Times New Roman" pitchFamily="18" charset="0"/>
                  <a:hlinkClick r:id="rId10"/>
                </a:rPr>
                <a:t>17:52</a:t>
              </a:r>
              <a:r>
                <a:rPr lang="en-US" altLang="en-US" sz="1600" dirty="0">
                  <a:latin typeface="Calibri" pitchFamily="34" charset="0"/>
                  <a:ea typeface="Times New Roman" pitchFamily="18" charset="0"/>
                  <a:cs typeface="Times New Roman" pitchFamily="18" charset="0"/>
                </a:rPr>
                <a:t> Artifacts</a:t>
              </a:r>
              <a:br>
                <a:rPr lang="en-US" altLang="en-US" sz="1600" dirty="0">
                  <a:latin typeface="Calibri" pitchFamily="34" charset="0"/>
                  <a:ea typeface="Times New Roman" pitchFamily="18" charset="0"/>
                  <a:cs typeface="Times New Roman" pitchFamily="18" charset="0"/>
                </a:rPr>
              </a:br>
              <a:endParaRPr lang="en-US" altLang="en-US" sz="1600" dirty="0">
                <a:latin typeface="Arial" pitchFamily="34" charset="0"/>
                <a:cs typeface="Arial" pitchFamily="34" charset="0"/>
              </a:endParaRPr>
            </a:p>
          </p:txBody>
        </p:sp>
      </p:grpSp>
      <p:sp>
        <p:nvSpPr>
          <p:cNvPr id="17" name="TextBox 16"/>
          <p:cNvSpPr txBox="1"/>
          <p:nvPr/>
        </p:nvSpPr>
        <p:spPr>
          <a:xfrm>
            <a:off x="67775" y="1015864"/>
            <a:ext cx="1197507" cy="461665"/>
          </a:xfrm>
          <a:prstGeom prst="rect">
            <a:avLst/>
          </a:prstGeom>
          <a:noFill/>
        </p:spPr>
        <p:txBody>
          <a:bodyPr wrap="none" rtlCol="0">
            <a:spAutoFit/>
          </a:bodyPr>
          <a:lstStyle/>
          <a:p>
            <a:r>
              <a:rPr lang="en-US" sz="2400" b="1" dirty="0" smtClean="0">
                <a:solidFill>
                  <a:srgbClr val="FF0000"/>
                </a:solidFill>
              </a:rPr>
              <a:t>Figure 1</a:t>
            </a:r>
            <a:endParaRPr lang="en-US" sz="2400" b="1" dirty="0">
              <a:solidFill>
                <a:srgbClr val="FF0000"/>
              </a:solidFill>
            </a:endParaRPr>
          </a:p>
        </p:txBody>
      </p:sp>
      <p:sp>
        <p:nvSpPr>
          <p:cNvPr id="2" name="Rectangle 1"/>
          <p:cNvSpPr/>
          <p:nvPr/>
        </p:nvSpPr>
        <p:spPr>
          <a:xfrm>
            <a:off x="5208695" y="6273225"/>
            <a:ext cx="3451009" cy="584775"/>
          </a:xfrm>
          <a:prstGeom prst="rect">
            <a:avLst/>
          </a:prstGeom>
        </p:spPr>
        <p:txBody>
          <a:bodyPr wrap="none">
            <a:spAutoFit/>
          </a:bodyPr>
          <a:lstStyle/>
          <a:p>
            <a:r>
              <a:rPr lang="en-US" sz="1600" dirty="0">
                <a:solidFill>
                  <a:srgbClr val="FF0000"/>
                </a:solidFill>
                <a:hlinkClick r:id="rId11"/>
              </a:rPr>
              <a:t>https://</a:t>
            </a:r>
            <a:r>
              <a:rPr lang="en-US" sz="1600" dirty="0" smtClean="0">
                <a:solidFill>
                  <a:srgbClr val="FF0000"/>
                </a:solidFill>
                <a:hlinkClick r:id="rId11"/>
              </a:rPr>
              <a:t>physionet.org/cgi-bin/atm/ATM</a:t>
            </a:r>
            <a:endParaRPr lang="en-US" sz="1600" dirty="0" smtClean="0">
              <a:solidFill>
                <a:srgbClr val="FF0000"/>
              </a:solidFill>
            </a:endParaRPr>
          </a:p>
          <a:p>
            <a:r>
              <a:rPr lang="en-US" sz="1600" dirty="0" smtClean="0">
                <a:solidFill>
                  <a:srgbClr val="FF0000"/>
                </a:solidFill>
              </a:rPr>
              <a:t>MIT-BIH Arrhythmia Data Base (mitdb)</a:t>
            </a:r>
            <a:endParaRPr lang="en-US" sz="1600" dirty="0">
              <a:solidFill>
                <a:srgbClr val="FF0000"/>
              </a:solidFill>
            </a:endParaRPr>
          </a:p>
        </p:txBody>
      </p:sp>
    </p:spTree>
    <p:extLst>
      <p:ext uri="{BB962C8B-B14F-4D97-AF65-F5344CB8AC3E}">
        <p14:creationId xmlns:p14="http://schemas.microsoft.com/office/powerpoint/2010/main" val="4200651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71600"/>
            <a:ext cx="91440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815047" y="152400"/>
            <a:ext cx="7513916" cy="1200329"/>
          </a:xfrm>
          <a:prstGeom prst="rect">
            <a:avLst/>
          </a:prstGeom>
          <a:noFill/>
        </p:spPr>
        <p:txBody>
          <a:bodyPr wrap="none" rtlCol="0">
            <a:spAutoFit/>
          </a:bodyPr>
          <a:lstStyle/>
          <a:p>
            <a:pPr algn="ctr"/>
            <a:r>
              <a:rPr lang="en-US" dirty="0" smtClean="0"/>
              <a:t>MITDB 105 first 1800 samples</a:t>
            </a:r>
          </a:p>
          <a:p>
            <a:pPr algn="ctr"/>
            <a:r>
              <a:rPr lang="en-US" dirty="0" smtClean="0"/>
              <a:t>Top: Time domain with labeled P, R, and T peaks.</a:t>
            </a:r>
          </a:p>
          <a:p>
            <a:pPr algn="ctr"/>
            <a:r>
              <a:rPr lang="en-US" dirty="0" smtClean="0"/>
              <a:t>Bottom: Typical cepstral component output (this is known)</a:t>
            </a:r>
          </a:p>
          <a:p>
            <a:pPr algn="ctr"/>
            <a:r>
              <a:rPr lang="en-US" dirty="0" smtClean="0"/>
              <a:t>Peak at 260 refers to R-R which at 360sample/sec yields an 83 BPM Heart Rate</a:t>
            </a:r>
            <a:endParaRPr lang="en-US" dirty="0"/>
          </a:p>
        </p:txBody>
      </p:sp>
      <p:sp>
        <p:nvSpPr>
          <p:cNvPr id="4" name="TextBox 3"/>
          <p:cNvSpPr txBox="1"/>
          <p:nvPr/>
        </p:nvSpPr>
        <p:spPr>
          <a:xfrm>
            <a:off x="12700" y="1345615"/>
            <a:ext cx="1197507" cy="461665"/>
          </a:xfrm>
          <a:prstGeom prst="rect">
            <a:avLst/>
          </a:prstGeom>
          <a:noFill/>
        </p:spPr>
        <p:txBody>
          <a:bodyPr wrap="none" rtlCol="0">
            <a:spAutoFit/>
          </a:bodyPr>
          <a:lstStyle/>
          <a:p>
            <a:r>
              <a:rPr lang="en-US" sz="2400" b="1" dirty="0" smtClean="0">
                <a:solidFill>
                  <a:srgbClr val="FF0000"/>
                </a:solidFill>
              </a:rPr>
              <a:t>Figure 2</a:t>
            </a:r>
            <a:endParaRPr lang="en-US" sz="2400" b="1" dirty="0">
              <a:solidFill>
                <a:srgbClr val="FF0000"/>
              </a:solidFill>
            </a:endParaRPr>
          </a:p>
        </p:txBody>
      </p:sp>
    </p:spTree>
    <p:extLst>
      <p:ext uri="{BB962C8B-B14F-4D97-AF65-F5344CB8AC3E}">
        <p14:creationId xmlns:p14="http://schemas.microsoft.com/office/powerpoint/2010/main" val="3664150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19200"/>
            <a:ext cx="9143999"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286730" y="152400"/>
            <a:ext cx="4469045" cy="923330"/>
          </a:xfrm>
          <a:prstGeom prst="rect">
            <a:avLst/>
          </a:prstGeom>
          <a:noFill/>
        </p:spPr>
        <p:txBody>
          <a:bodyPr wrap="none" rtlCol="0">
            <a:spAutoFit/>
          </a:bodyPr>
          <a:lstStyle/>
          <a:p>
            <a:pPr algn="ctr"/>
            <a:r>
              <a:rPr lang="en-US" dirty="0" smtClean="0"/>
              <a:t>100,000 samples of MITDB 105</a:t>
            </a:r>
          </a:p>
          <a:p>
            <a:pPr algn="ctr"/>
            <a:r>
              <a:rPr lang="en-US" dirty="0" smtClean="0"/>
              <a:t>Spikes indicate PVC’s which in this setting </a:t>
            </a:r>
          </a:p>
          <a:p>
            <a:pPr algn="ctr"/>
            <a:r>
              <a:rPr lang="en-US" dirty="0"/>
              <a:t>m</a:t>
            </a:r>
            <a:r>
              <a:rPr lang="en-US" dirty="0" smtClean="0"/>
              <a:t>ay be too dense to characterize as ‘uniform’</a:t>
            </a:r>
            <a:endParaRPr lang="en-US" dirty="0"/>
          </a:p>
        </p:txBody>
      </p:sp>
      <p:sp>
        <p:nvSpPr>
          <p:cNvPr id="4" name="TextBox 3"/>
          <p:cNvSpPr txBox="1"/>
          <p:nvPr/>
        </p:nvSpPr>
        <p:spPr>
          <a:xfrm>
            <a:off x="0" y="1183142"/>
            <a:ext cx="1197507" cy="461665"/>
          </a:xfrm>
          <a:prstGeom prst="rect">
            <a:avLst/>
          </a:prstGeom>
          <a:noFill/>
        </p:spPr>
        <p:txBody>
          <a:bodyPr wrap="none" rtlCol="0">
            <a:spAutoFit/>
          </a:bodyPr>
          <a:lstStyle/>
          <a:p>
            <a:r>
              <a:rPr lang="en-US" sz="2400" b="1" dirty="0" smtClean="0">
                <a:solidFill>
                  <a:srgbClr val="FF0000"/>
                </a:solidFill>
              </a:rPr>
              <a:t>Figure 3</a:t>
            </a:r>
            <a:endParaRPr lang="en-US" sz="2400" b="1" dirty="0">
              <a:solidFill>
                <a:srgbClr val="FF0000"/>
              </a:solidFill>
            </a:endParaRPr>
          </a:p>
        </p:txBody>
      </p:sp>
    </p:spTree>
    <p:extLst>
      <p:ext uri="{BB962C8B-B14F-4D97-AF65-F5344CB8AC3E}">
        <p14:creationId xmlns:p14="http://schemas.microsoft.com/office/powerpoint/2010/main" val="3323107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38182"/>
            <a:ext cx="9106361" cy="5590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81000" y="37853"/>
            <a:ext cx="8534400" cy="1200329"/>
          </a:xfrm>
          <a:prstGeom prst="rect">
            <a:avLst/>
          </a:prstGeom>
          <a:noFill/>
        </p:spPr>
        <p:txBody>
          <a:bodyPr wrap="square" rtlCol="0">
            <a:spAutoFit/>
          </a:bodyPr>
          <a:lstStyle/>
          <a:p>
            <a:r>
              <a:rPr lang="en-US" dirty="0" smtClean="0"/>
              <a:t>TOP PLOT: Using  RR 260, reframe the 100,000 samples into  contiguous sets of 260 points are arranged in 384 columns. Standout colors in each column indicate QRS or PVC.  This characterization may be known, but is unknown to us. QRSs and the (normality of the) PVCs  are more easily observed. Bottom plot: Correlation matrix.</a:t>
            </a:r>
            <a:endParaRPr lang="en-US" dirty="0"/>
          </a:p>
        </p:txBody>
      </p:sp>
      <p:sp>
        <p:nvSpPr>
          <p:cNvPr id="4" name="TextBox 3"/>
          <p:cNvSpPr txBox="1"/>
          <p:nvPr/>
        </p:nvSpPr>
        <p:spPr>
          <a:xfrm>
            <a:off x="33130" y="1371600"/>
            <a:ext cx="1262269" cy="369332"/>
          </a:xfrm>
          <a:prstGeom prst="rect">
            <a:avLst/>
          </a:prstGeom>
          <a:noFill/>
        </p:spPr>
        <p:txBody>
          <a:bodyPr wrap="square" rtlCol="0">
            <a:spAutoFit/>
          </a:bodyPr>
          <a:lstStyle/>
          <a:p>
            <a:r>
              <a:rPr lang="en-US" b="1" dirty="0" smtClean="0">
                <a:solidFill>
                  <a:srgbClr val="FF0000"/>
                </a:solidFill>
              </a:rPr>
              <a:t>Figure 4</a:t>
            </a:r>
            <a:endParaRPr lang="en-US" b="1" dirty="0">
              <a:solidFill>
                <a:srgbClr val="FF0000"/>
              </a:solidFill>
            </a:endParaRPr>
          </a:p>
        </p:txBody>
      </p:sp>
      <p:sp>
        <p:nvSpPr>
          <p:cNvPr id="3" name="TextBox 2"/>
          <p:cNvSpPr txBox="1"/>
          <p:nvPr/>
        </p:nvSpPr>
        <p:spPr>
          <a:xfrm>
            <a:off x="7137681" y="6551136"/>
            <a:ext cx="1968680" cy="276999"/>
          </a:xfrm>
          <a:prstGeom prst="rect">
            <a:avLst/>
          </a:prstGeom>
          <a:noFill/>
        </p:spPr>
        <p:txBody>
          <a:bodyPr wrap="none" rtlCol="0">
            <a:spAutoFit/>
          </a:bodyPr>
          <a:lstStyle/>
          <a:p>
            <a:r>
              <a:rPr lang="en-US" sz="1200" b="1" i="1" dirty="0" smtClean="0"/>
              <a:t>Proprietary to Jadco Signals</a:t>
            </a:r>
            <a:endParaRPr lang="en-US" sz="1200" b="1" i="1" dirty="0"/>
          </a:p>
        </p:txBody>
      </p:sp>
    </p:spTree>
    <p:extLst>
      <p:ext uri="{BB962C8B-B14F-4D97-AF65-F5344CB8AC3E}">
        <p14:creationId xmlns:p14="http://schemas.microsoft.com/office/powerpoint/2010/main" val="1268222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28800"/>
            <a:ext cx="91440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28600" y="72981"/>
            <a:ext cx="8686800" cy="2062103"/>
          </a:xfrm>
          <a:prstGeom prst="rect">
            <a:avLst/>
          </a:prstGeom>
          <a:noFill/>
        </p:spPr>
        <p:txBody>
          <a:bodyPr wrap="square" rtlCol="0">
            <a:spAutoFit/>
          </a:bodyPr>
          <a:lstStyle/>
          <a:p>
            <a:r>
              <a:rPr lang="en-US" sz="1600" dirty="0" smtClean="0"/>
              <a:t>Referring to Figure 2, we took 128 contiguous sets of 780 samples and or each set calculated the Cepstrum coefficients, kept the first 400 components, Thus gather 128 plots like in the bottom of Figure 2. We formed a matrix.  Each horizontal line accounts for ~2.1 seconds and thus 4 minutes of vertical time. </a:t>
            </a:r>
          </a:p>
          <a:p>
            <a:r>
              <a:rPr lang="en-US" sz="1600" dirty="0" smtClean="0"/>
              <a:t>This new type of CEPSTRAL image indicates the 260 R-R samples. Again, we believe this is a new visualization.  Further more, we will show that after observing Figure 2 closely,  the P wave and T wave timing with respect to the QRSs, are very observable here, in this texture mapping</a:t>
            </a:r>
          </a:p>
          <a:p>
            <a:r>
              <a:rPr lang="en-US" sz="1600" dirty="0" smtClean="0"/>
              <a:t> .</a:t>
            </a:r>
            <a:endParaRPr lang="en-US" sz="1600" dirty="0"/>
          </a:p>
        </p:txBody>
      </p:sp>
      <p:sp>
        <p:nvSpPr>
          <p:cNvPr id="4" name="TextBox 3"/>
          <p:cNvSpPr txBox="1"/>
          <p:nvPr/>
        </p:nvSpPr>
        <p:spPr>
          <a:xfrm>
            <a:off x="38100" y="1824335"/>
            <a:ext cx="1197507" cy="461665"/>
          </a:xfrm>
          <a:prstGeom prst="rect">
            <a:avLst/>
          </a:prstGeom>
          <a:noFill/>
        </p:spPr>
        <p:txBody>
          <a:bodyPr wrap="none" rtlCol="0">
            <a:spAutoFit/>
          </a:bodyPr>
          <a:lstStyle/>
          <a:p>
            <a:r>
              <a:rPr lang="en-US" sz="2400" b="1" dirty="0" smtClean="0">
                <a:solidFill>
                  <a:srgbClr val="FF0000"/>
                </a:solidFill>
              </a:rPr>
              <a:t>Figure 5</a:t>
            </a:r>
            <a:endParaRPr lang="en-US" sz="2400" b="1" dirty="0">
              <a:solidFill>
                <a:srgbClr val="FF0000"/>
              </a:solidFill>
            </a:endParaRPr>
          </a:p>
        </p:txBody>
      </p:sp>
      <p:sp>
        <p:nvSpPr>
          <p:cNvPr id="5" name="TextBox 4"/>
          <p:cNvSpPr txBox="1"/>
          <p:nvPr/>
        </p:nvSpPr>
        <p:spPr>
          <a:xfrm>
            <a:off x="7137681" y="6581001"/>
            <a:ext cx="1968680" cy="276999"/>
          </a:xfrm>
          <a:prstGeom prst="rect">
            <a:avLst/>
          </a:prstGeom>
          <a:noFill/>
        </p:spPr>
        <p:txBody>
          <a:bodyPr wrap="none" rtlCol="0">
            <a:spAutoFit/>
          </a:bodyPr>
          <a:lstStyle/>
          <a:p>
            <a:r>
              <a:rPr lang="en-US" sz="1200" b="1" i="1" dirty="0" smtClean="0"/>
              <a:t>Proprietary to Jadco Signals</a:t>
            </a:r>
            <a:endParaRPr lang="en-US" sz="1200" b="1" i="1" dirty="0"/>
          </a:p>
        </p:txBody>
      </p:sp>
    </p:spTree>
    <p:extLst>
      <p:ext uri="{BB962C8B-B14F-4D97-AF65-F5344CB8AC3E}">
        <p14:creationId xmlns:p14="http://schemas.microsoft.com/office/powerpoint/2010/main" val="1204668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13" y="533400"/>
            <a:ext cx="9105900" cy="6415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52399" y="589033"/>
            <a:ext cx="1197507" cy="461665"/>
          </a:xfrm>
          <a:prstGeom prst="rect">
            <a:avLst/>
          </a:prstGeom>
          <a:noFill/>
        </p:spPr>
        <p:txBody>
          <a:bodyPr wrap="none" rtlCol="0">
            <a:spAutoFit/>
          </a:bodyPr>
          <a:lstStyle/>
          <a:p>
            <a:r>
              <a:rPr lang="en-US" sz="2400" b="1" dirty="0" smtClean="0">
                <a:solidFill>
                  <a:srgbClr val="FF0000"/>
                </a:solidFill>
              </a:rPr>
              <a:t>Figure 6</a:t>
            </a:r>
            <a:endParaRPr lang="en-US" sz="2400" b="1" dirty="0">
              <a:solidFill>
                <a:srgbClr val="FF0000"/>
              </a:solidFill>
            </a:endParaRPr>
          </a:p>
        </p:txBody>
      </p:sp>
      <p:sp>
        <p:nvSpPr>
          <p:cNvPr id="2" name="TextBox 1"/>
          <p:cNvSpPr txBox="1"/>
          <p:nvPr/>
        </p:nvSpPr>
        <p:spPr>
          <a:xfrm>
            <a:off x="1606627" y="127368"/>
            <a:ext cx="5838137" cy="369332"/>
          </a:xfrm>
          <a:prstGeom prst="rect">
            <a:avLst/>
          </a:prstGeom>
          <a:noFill/>
        </p:spPr>
        <p:txBody>
          <a:bodyPr wrap="none" rtlCol="0">
            <a:spAutoFit/>
          </a:bodyPr>
          <a:lstStyle/>
          <a:p>
            <a:r>
              <a:rPr lang="en-US" dirty="0" smtClean="0"/>
              <a:t>Looking at Figure 5, but in terms of this EKGs cepstral terrain</a:t>
            </a:r>
            <a:endParaRPr lang="en-US" dirty="0"/>
          </a:p>
        </p:txBody>
      </p:sp>
      <p:cxnSp>
        <p:nvCxnSpPr>
          <p:cNvPr id="5" name="Straight Connector 4"/>
          <p:cNvCxnSpPr/>
          <p:nvPr/>
        </p:nvCxnSpPr>
        <p:spPr>
          <a:xfrm>
            <a:off x="5257800" y="2133600"/>
            <a:ext cx="1905000" cy="3124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191000" y="2590800"/>
            <a:ext cx="1905000" cy="31242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191000" y="1740357"/>
            <a:ext cx="669393"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590800" y="3695700"/>
            <a:ext cx="1600200" cy="240030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030606" y="3581400"/>
            <a:ext cx="1600200" cy="240030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905000" y="3793435"/>
            <a:ext cx="1600200" cy="240030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359715" y="3695700"/>
            <a:ext cx="1600200" cy="240030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571301" y="3048000"/>
            <a:ext cx="685800" cy="0"/>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465643" y="3012421"/>
            <a:ext cx="669393"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296845" y="1764268"/>
            <a:ext cx="595035" cy="369332"/>
          </a:xfrm>
          <a:prstGeom prst="rect">
            <a:avLst/>
          </a:prstGeom>
          <a:noFill/>
        </p:spPr>
        <p:txBody>
          <a:bodyPr wrap="none" rtlCol="0">
            <a:spAutoFit/>
          </a:bodyPr>
          <a:lstStyle/>
          <a:p>
            <a:r>
              <a:rPr lang="en-US" dirty="0" smtClean="0"/>
              <a:t>R-Rs</a:t>
            </a:r>
            <a:endParaRPr lang="en-US" dirty="0"/>
          </a:p>
        </p:txBody>
      </p:sp>
      <p:sp>
        <p:nvSpPr>
          <p:cNvPr id="19" name="TextBox 18"/>
          <p:cNvSpPr txBox="1"/>
          <p:nvPr/>
        </p:nvSpPr>
        <p:spPr>
          <a:xfrm>
            <a:off x="2465643" y="3089485"/>
            <a:ext cx="564963" cy="369332"/>
          </a:xfrm>
          <a:prstGeom prst="rect">
            <a:avLst/>
          </a:prstGeom>
          <a:noFill/>
        </p:spPr>
        <p:txBody>
          <a:bodyPr wrap="none" rtlCol="0">
            <a:spAutoFit/>
          </a:bodyPr>
          <a:lstStyle/>
          <a:p>
            <a:r>
              <a:rPr lang="en-US" dirty="0" smtClean="0"/>
              <a:t>R-Ts</a:t>
            </a:r>
            <a:endParaRPr lang="en-US" dirty="0"/>
          </a:p>
        </p:txBody>
      </p:sp>
      <p:sp>
        <p:nvSpPr>
          <p:cNvPr id="21" name="TextBox 20"/>
          <p:cNvSpPr txBox="1"/>
          <p:nvPr/>
        </p:nvSpPr>
        <p:spPr>
          <a:xfrm>
            <a:off x="1702436" y="3091934"/>
            <a:ext cx="588623" cy="369332"/>
          </a:xfrm>
          <a:prstGeom prst="rect">
            <a:avLst/>
          </a:prstGeom>
          <a:noFill/>
        </p:spPr>
        <p:txBody>
          <a:bodyPr wrap="none" rtlCol="0">
            <a:spAutoFit/>
          </a:bodyPr>
          <a:lstStyle/>
          <a:p>
            <a:r>
              <a:rPr lang="en-US" dirty="0" smtClean="0"/>
              <a:t>P-Rs</a:t>
            </a:r>
            <a:endParaRPr lang="en-US" dirty="0"/>
          </a:p>
        </p:txBody>
      </p:sp>
      <p:cxnSp>
        <p:nvCxnSpPr>
          <p:cNvPr id="22" name="Straight Arrow Connector 21"/>
          <p:cNvCxnSpPr/>
          <p:nvPr/>
        </p:nvCxnSpPr>
        <p:spPr>
          <a:xfrm>
            <a:off x="3274115" y="2667000"/>
            <a:ext cx="556591" cy="1219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870629" y="2314233"/>
            <a:ext cx="853054" cy="369332"/>
          </a:xfrm>
          <a:prstGeom prst="rect">
            <a:avLst/>
          </a:prstGeom>
          <a:noFill/>
        </p:spPr>
        <p:txBody>
          <a:bodyPr wrap="none" rtlCol="0">
            <a:spAutoFit/>
          </a:bodyPr>
          <a:lstStyle/>
          <a:p>
            <a:r>
              <a:rPr lang="en-US" b="1" dirty="0" smtClean="0"/>
              <a:t>R-PVCs</a:t>
            </a:r>
            <a:endParaRPr lang="en-US" b="1" dirty="0"/>
          </a:p>
        </p:txBody>
      </p:sp>
      <p:sp>
        <p:nvSpPr>
          <p:cNvPr id="24" name="TextBox 23"/>
          <p:cNvSpPr txBox="1"/>
          <p:nvPr/>
        </p:nvSpPr>
        <p:spPr>
          <a:xfrm>
            <a:off x="7162800" y="6669425"/>
            <a:ext cx="1965474" cy="276999"/>
          </a:xfrm>
          <a:prstGeom prst="rect">
            <a:avLst/>
          </a:prstGeom>
          <a:noFill/>
        </p:spPr>
        <p:txBody>
          <a:bodyPr wrap="none" rtlCol="0">
            <a:spAutoFit/>
          </a:bodyPr>
          <a:lstStyle/>
          <a:p>
            <a:r>
              <a:rPr lang="en-US" sz="1200" b="1" i="1" dirty="0" smtClean="0"/>
              <a:t>Proprietary to Jadco Signals</a:t>
            </a:r>
            <a:endParaRPr lang="en-US" sz="1200" b="1" i="1" dirty="0"/>
          </a:p>
        </p:txBody>
      </p:sp>
    </p:spTree>
    <p:extLst>
      <p:ext uri="{BB962C8B-B14F-4D97-AF65-F5344CB8AC3E}">
        <p14:creationId xmlns:p14="http://schemas.microsoft.com/office/powerpoint/2010/main" val="500017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2438400"/>
            <a:ext cx="5455532" cy="369332"/>
          </a:xfrm>
          <a:prstGeom prst="rect">
            <a:avLst/>
          </a:prstGeom>
          <a:noFill/>
        </p:spPr>
        <p:txBody>
          <a:bodyPr wrap="none" rtlCol="0">
            <a:spAutoFit/>
          </a:bodyPr>
          <a:lstStyle/>
          <a:p>
            <a:r>
              <a:rPr lang="en-US" dirty="0" smtClean="0"/>
              <a:t>Lagniappe with two more slides from previous examples</a:t>
            </a:r>
            <a:endParaRPr lang="en-US" dirty="0"/>
          </a:p>
        </p:txBody>
      </p:sp>
    </p:spTree>
    <p:extLst>
      <p:ext uri="{BB962C8B-B14F-4D97-AF65-F5344CB8AC3E}">
        <p14:creationId xmlns:p14="http://schemas.microsoft.com/office/powerpoint/2010/main" val="912819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1" y="1905000"/>
            <a:ext cx="9144001" cy="4953000"/>
          </a:xfrm>
          <a:prstGeom prst="rect">
            <a:avLst/>
          </a:prstGeom>
          <a:noFill/>
          <a:ln w="9525">
            <a:noFill/>
            <a:miter lim="800000"/>
            <a:headEnd/>
            <a:tailEnd/>
          </a:ln>
          <a:effectLst/>
        </p:spPr>
      </p:pic>
      <p:sp>
        <p:nvSpPr>
          <p:cNvPr id="2" name="TextBox 1"/>
          <p:cNvSpPr txBox="1"/>
          <p:nvPr/>
        </p:nvSpPr>
        <p:spPr>
          <a:xfrm>
            <a:off x="228600" y="152162"/>
            <a:ext cx="8501943" cy="1600438"/>
          </a:xfrm>
          <a:prstGeom prst="rect">
            <a:avLst/>
          </a:prstGeom>
          <a:noFill/>
        </p:spPr>
        <p:txBody>
          <a:bodyPr wrap="none" rtlCol="0">
            <a:spAutoFit/>
          </a:bodyPr>
          <a:lstStyle/>
          <a:p>
            <a:r>
              <a:rPr lang="en-US" sz="1400" dirty="0" smtClean="0"/>
              <a:t>Given a set of EKG pulses. A-C show five pulses, a bunch of pulses, and a single pulse.</a:t>
            </a:r>
          </a:p>
          <a:p>
            <a:r>
              <a:rPr lang="en-US" sz="1400" dirty="0" smtClean="0"/>
              <a:t>The x axis for A-C, and E, is sample number.</a:t>
            </a:r>
          </a:p>
          <a:p>
            <a:r>
              <a:rPr lang="en-US" sz="1400" dirty="0" smtClean="0"/>
              <a:t>Pulses may seem equally spaced but they are not. A shows about 200 samples between pulses.</a:t>
            </a:r>
          </a:p>
          <a:p>
            <a:r>
              <a:rPr lang="en-US" sz="1400" dirty="0" smtClean="0"/>
              <a:t>In D, the x-axis is pulse number and the y-axis shows the count of samples between pulses. Note the increases and </a:t>
            </a:r>
          </a:p>
          <a:p>
            <a:r>
              <a:rPr lang="en-US" sz="1400" dirty="0" smtClean="0"/>
              <a:t>decreases in sample between pulses.</a:t>
            </a:r>
          </a:p>
          <a:p>
            <a:r>
              <a:rPr lang="en-US" sz="1400" dirty="0" smtClean="0"/>
              <a:t>E expands on B by looking at the time series between pulses at 920 and 960 reveling an accordion-like action.</a:t>
            </a:r>
          </a:p>
          <a:p>
            <a:r>
              <a:rPr lang="en-US" sz="1400" dirty="0" smtClean="0"/>
              <a:t>This is not new.</a:t>
            </a:r>
            <a:endParaRPr lang="en-US" sz="1400" dirty="0"/>
          </a:p>
        </p:txBody>
      </p:sp>
      <p:sp>
        <p:nvSpPr>
          <p:cNvPr id="3" name="TextBox 2"/>
          <p:cNvSpPr txBox="1"/>
          <p:nvPr/>
        </p:nvSpPr>
        <p:spPr>
          <a:xfrm>
            <a:off x="528233" y="2602468"/>
            <a:ext cx="317716" cy="369332"/>
          </a:xfrm>
          <a:prstGeom prst="rect">
            <a:avLst/>
          </a:prstGeom>
          <a:noFill/>
        </p:spPr>
        <p:txBody>
          <a:bodyPr wrap="none" rtlCol="0">
            <a:spAutoFit/>
          </a:bodyPr>
          <a:lstStyle/>
          <a:p>
            <a:r>
              <a:rPr lang="en-US" dirty="0" smtClean="0"/>
              <a:t>A</a:t>
            </a:r>
            <a:endParaRPr lang="en-US" dirty="0"/>
          </a:p>
        </p:txBody>
      </p:sp>
      <p:sp>
        <p:nvSpPr>
          <p:cNvPr id="5" name="TextBox 4"/>
          <p:cNvSpPr txBox="1"/>
          <p:nvPr/>
        </p:nvSpPr>
        <p:spPr>
          <a:xfrm>
            <a:off x="3263684" y="2602468"/>
            <a:ext cx="317716" cy="369332"/>
          </a:xfrm>
          <a:prstGeom prst="rect">
            <a:avLst/>
          </a:prstGeom>
          <a:noFill/>
        </p:spPr>
        <p:txBody>
          <a:bodyPr wrap="none" rtlCol="0">
            <a:spAutoFit/>
          </a:bodyPr>
          <a:lstStyle/>
          <a:p>
            <a:r>
              <a:rPr lang="en-US" dirty="0" smtClean="0"/>
              <a:t>B</a:t>
            </a:r>
            <a:endParaRPr lang="en-US" dirty="0"/>
          </a:p>
        </p:txBody>
      </p:sp>
      <p:sp>
        <p:nvSpPr>
          <p:cNvPr id="6" name="TextBox 5"/>
          <p:cNvSpPr txBox="1"/>
          <p:nvPr/>
        </p:nvSpPr>
        <p:spPr>
          <a:xfrm>
            <a:off x="5791200" y="2602468"/>
            <a:ext cx="317716" cy="369332"/>
          </a:xfrm>
          <a:prstGeom prst="rect">
            <a:avLst/>
          </a:prstGeom>
          <a:noFill/>
        </p:spPr>
        <p:txBody>
          <a:bodyPr wrap="none" rtlCol="0">
            <a:spAutoFit/>
          </a:bodyPr>
          <a:lstStyle/>
          <a:p>
            <a:r>
              <a:rPr lang="en-US" dirty="0" smtClean="0"/>
              <a:t>C</a:t>
            </a:r>
            <a:endParaRPr lang="en-US" dirty="0"/>
          </a:p>
        </p:txBody>
      </p:sp>
      <p:sp>
        <p:nvSpPr>
          <p:cNvPr id="7" name="TextBox 6"/>
          <p:cNvSpPr txBox="1"/>
          <p:nvPr/>
        </p:nvSpPr>
        <p:spPr>
          <a:xfrm>
            <a:off x="518615" y="4126468"/>
            <a:ext cx="327334" cy="369332"/>
          </a:xfrm>
          <a:prstGeom prst="rect">
            <a:avLst/>
          </a:prstGeom>
          <a:noFill/>
        </p:spPr>
        <p:txBody>
          <a:bodyPr wrap="none" rtlCol="0">
            <a:spAutoFit/>
          </a:bodyPr>
          <a:lstStyle/>
          <a:p>
            <a:r>
              <a:rPr lang="en-US" dirty="0" smtClean="0"/>
              <a:t>D</a:t>
            </a:r>
            <a:endParaRPr lang="en-US" dirty="0"/>
          </a:p>
        </p:txBody>
      </p:sp>
      <p:sp>
        <p:nvSpPr>
          <p:cNvPr id="8" name="TextBox 7"/>
          <p:cNvSpPr txBox="1"/>
          <p:nvPr/>
        </p:nvSpPr>
        <p:spPr>
          <a:xfrm>
            <a:off x="520484" y="5562600"/>
            <a:ext cx="296876" cy="369332"/>
          </a:xfrm>
          <a:prstGeom prst="rect">
            <a:avLst/>
          </a:prstGeom>
          <a:noFill/>
        </p:spPr>
        <p:txBody>
          <a:bodyPr wrap="none" rtlCol="0">
            <a:spAutoFit/>
          </a:bodyPr>
          <a:lstStyle/>
          <a:p>
            <a:r>
              <a:rPr lang="en-US" dirty="0" smtClean="0"/>
              <a:t>E</a:t>
            </a:r>
            <a:endParaRPr lang="en-US" dirty="0"/>
          </a:p>
        </p:txBody>
      </p:sp>
    </p:spTree>
    <p:extLst>
      <p:ext uri="{BB962C8B-B14F-4D97-AF65-F5344CB8AC3E}">
        <p14:creationId xmlns:p14="http://schemas.microsoft.com/office/powerpoint/2010/main" val="16325126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651</Words>
  <Application>Microsoft Office PowerPoint</Application>
  <PresentationFormat>On-screen Show (4:3)</PresentationFormat>
  <Paragraphs>111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20</cp:revision>
  <dcterms:created xsi:type="dcterms:W3CDTF">2016-06-29T17:23:06Z</dcterms:created>
  <dcterms:modified xsi:type="dcterms:W3CDTF">2016-09-19T21:15:49Z</dcterms:modified>
</cp:coreProperties>
</file>