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3" r:id="rId11"/>
    <p:sldId id="264" r:id="rId12"/>
    <p:sldId id="268" r:id="rId13"/>
    <p:sldId id="272" r:id="rId14"/>
    <p:sldId id="277" r:id="rId15"/>
    <p:sldId id="278" r:id="rId16"/>
    <p:sldId id="279" r:id="rId17"/>
    <p:sldId id="280" r:id="rId18"/>
    <p:sldId id="281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98EFD-F4D2-4AE0-B7F7-1C963C9821B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1664-4719-4271-809D-D80D0CFE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2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6A57-39AD-4E48-90EA-BCD7DA5B67E5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496A-9799-4AB2-B358-0131BA2C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Motivation of Cepstrum Using Voice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 was working on a project for the Air Force Research Lab’s Information Directorate. The project entailed characterizing the flow of (computer) network traffic. I was talking to this ‘Old Guy’, Mr. Jim Cupples. He worked in the Audio Department at the Lab. He saw what I was doing, and he said “you know….”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I said, “uh huh…..Oh…Treat the computer like it is talking”.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Not only has that ‘little discussion’ turned into a device I call the Audio Visual IP Evaluator (The </a:t>
            </a:r>
            <a:r>
              <a:rPr lang="en-US" sz="2000" dirty="0" err="1" smtClean="0"/>
              <a:t>RueBea</a:t>
            </a:r>
            <a:r>
              <a:rPr lang="en-US" sz="2000" dirty="0" smtClean="0"/>
              <a:t> AVIPE Viewer in Chapter 7), for Network traffic, it has also evolved into a tool to look deeper into physical signals like the EKG (Chapter 5).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We start introducing the cepstrum by showing physical patterns in a voice.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458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822740"/>
            <a:ext cx="501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convenience in analysis we plot the 2200 points</a:t>
            </a:r>
          </a:p>
          <a:p>
            <a:r>
              <a:rPr lang="en-US" dirty="0" smtClean="0"/>
              <a:t>starting at 1, after all, time is relative.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2362200"/>
            <a:ext cx="6553200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254" y="1752600"/>
            <a:ext cx="7036350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Now, the previous plot appears to be solid  but actually there are 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line segments connecting the samples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So we now work backwards a little to show the actual sampling with dots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And that the blue segments that connect the dots,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Really don’t exist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and that’s ok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Apparently, if not superficially, our mind doesn’t mind,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when we listen to a music CD,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or </a:t>
            </a:r>
            <a:r>
              <a:rPr lang="en-US" sz="1400" dirty="0" smtClean="0"/>
              <a:t>a cell phone</a:t>
            </a:r>
          </a:p>
          <a:p>
            <a:pPr algn="ctr">
              <a:lnSpc>
                <a:spcPct val="150000"/>
              </a:lnSpc>
            </a:pPr>
            <a:r>
              <a:rPr lang="en-US" sz="1200" dirty="0" smtClean="0"/>
              <a:t>or  the digitized audio of  my ‘do re mi fa so’</a:t>
            </a:r>
          </a:p>
          <a:p>
            <a:pPr algn="ctr">
              <a:lnSpc>
                <a:spcPct val="150000"/>
              </a:lnSpc>
            </a:pPr>
            <a:r>
              <a:rPr lang="en-US" sz="1000" dirty="0"/>
              <a:t>o</a:t>
            </a:r>
            <a:r>
              <a:rPr lang="en-US" sz="1000" dirty="0" smtClean="0"/>
              <a:t>r even a digitized EKG Heart Beat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72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728"/>
            <a:ext cx="9144000" cy="550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52400"/>
            <a:ext cx="8153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with ‘dots’ to show actual points measured.</a:t>
            </a:r>
          </a:p>
          <a:p>
            <a:r>
              <a:rPr lang="en-US" dirty="0" smtClean="0"/>
              <a:t>There is no need for continuity in my analysis, in fact, It is distracting. </a:t>
            </a:r>
          </a:p>
          <a:p>
            <a:r>
              <a:rPr lang="en-US" dirty="0" smtClean="0"/>
              <a:t>There is more information than pointing to the repetition of waveform, we can point </a:t>
            </a:r>
          </a:p>
          <a:p>
            <a:r>
              <a:rPr lang="en-US" dirty="0"/>
              <a:t>t</a:t>
            </a:r>
            <a:r>
              <a:rPr lang="en-US" dirty="0" smtClean="0"/>
              <a:t>o a count, and thus contrast this count against other counts.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00200"/>
            <a:ext cx="90106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6675" y="152400"/>
            <a:ext cx="50747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 pattern of discrete, separated, numbers</a:t>
            </a:r>
          </a:p>
          <a:p>
            <a:pPr algn="ctr"/>
            <a:r>
              <a:rPr lang="en-US" sz="1600" dirty="0" smtClean="0"/>
              <a:t>You could count the dots between the peaks</a:t>
            </a:r>
          </a:p>
          <a:p>
            <a:pPr algn="ctr"/>
            <a:r>
              <a:rPr lang="en-US" sz="1600" dirty="0" smtClean="0"/>
              <a:t>Of the sub-wave blocks of ‘do’, or</a:t>
            </a:r>
          </a:p>
          <a:p>
            <a:pPr algn="ctr"/>
            <a:r>
              <a:rPr lang="en-US" sz="1600" dirty="0" smtClean="0"/>
              <a:t>You could invoke the cepstrum, which offers the number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236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9144001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4937"/>
            <a:ext cx="8960893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0882" y="240268"/>
            <a:ext cx="7291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voice’s underlying guttural response, i.e., repetition of a base waveform</a:t>
            </a:r>
          </a:p>
          <a:p>
            <a:pPr algn="ctr"/>
            <a:r>
              <a:rPr lang="en-US" dirty="0" smtClean="0"/>
              <a:t>and in which the Cepstrum is key feature to Speaker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3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29569"/>
            <a:ext cx="479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view of previous waveform framed by 236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3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465457"/>
            <a:ext cx="2041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BACK-UP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5726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24" y="1081584"/>
            <a:ext cx="9150824" cy="57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513463" y="1447800"/>
            <a:ext cx="2514600" cy="4041322"/>
            <a:chOff x="2362200" y="762000"/>
            <a:chExt cx="2514600" cy="4267200"/>
          </a:xfrm>
        </p:grpSpPr>
        <p:cxnSp>
          <p:nvCxnSpPr>
            <p:cNvPr id="4" name="Straight Arrow Connector 3"/>
            <p:cNvCxnSpPr/>
            <p:nvPr/>
          </p:nvCxnSpPr>
          <p:spPr>
            <a:xfrm rot="10800000" flipV="1">
              <a:off x="2362200" y="762000"/>
              <a:ext cx="1066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 flipV="1">
              <a:off x="3200400" y="8382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3467100" y="876300"/>
              <a:ext cx="6858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4038600" y="990600"/>
              <a:ext cx="609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4495800" y="11430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133600" y="4114800"/>
              <a:ext cx="1295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514600" y="4267200"/>
              <a:ext cx="1295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971800" y="4267200"/>
              <a:ext cx="1219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505200" y="4191000"/>
              <a:ext cx="1219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H="1">
              <a:off x="3886200" y="4038600"/>
              <a:ext cx="1295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53679" y="294016"/>
            <a:ext cx="822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usual</a:t>
            </a:r>
            <a:r>
              <a:rPr lang="en-US" dirty="0" smtClean="0"/>
              <a:t> voice recording and a SPECGRAM, which smears the frequency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799" y="1905000"/>
            <a:ext cx="172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</a:t>
            </a:r>
            <a:r>
              <a:rPr lang="en-US" dirty="0" smtClean="0"/>
              <a:t> re mi   </a:t>
            </a:r>
            <a:r>
              <a:rPr lang="en-US" dirty="0" err="1" smtClean="0"/>
              <a:t>fa</a:t>
            </a:r>
            <a:r>
              <a:rPr lang="en-US" dirty="0" smtClean="0"/>
              <a:t>   sol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9576" y="1905000"/>
            <a:ext cx="187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  </a:t>
            </a:r>
            <a:r>
              <a:rPr lang="en-US" dirty="0" smtClean="0">
                <a:solidFill>
                  <a:srgbClr val="FF0000"/>
                </a:solidFill>
              </a:rPr>
              <a:t>RE</a:t>
            </a:r>
            <a:r>
              <a:rPr lang="en-US" dirty="0" smtClean="0"/>
              <a:t> mi   </a:t>
            </a:r>
            <a:r>
              <a:rPr lang="en-US" dirty="0" err="1" smtClean="0"/>
              <a:t>fa</a:t>
            </a:r>
            <a:r>
              <a:rPr lang="en-US" dirty="0" smtClean="0"/>
              <a:t>   sol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563" y="4278868"/>
            <a:ext cx="179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re  </a:t>
            </a:r>
            <a:r>
              <a:rPr lang="en-US" dirty="0" smtClean="0">
                <a:solidFill>
                  <a:srgbClr val="FF0000"/>
                </a:solidFill>
              </a:rPr>
              <a:t>MI</a:t>
            </a:r>
            <a:r>
              <a:rPr lang="en-US" dirty="0" smtClean="0"/>
              <a:t>   </a:t>
            </a:r>
            <a:r>
              <a:rPr lang="en-US" dirty="0" err="1" smtClean="0"/>
              <a:t>fa</a:t>
            </a:r>
            <a:r>
              <a:rPr lang="en-US" dirty="0" smtClean="0"/>
              <a:t>   sol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1809" y="4278868"/>
            <a:ext cx="177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re mi   </a:t>
            </a:r>
            <a:r>
              <a:rPr lang="en-US" dirty="0" smtClean="0">
                <a:solidFill>
                  <a:srgbClr val="FF0000"/>
                </a:solidFill>
              </a:rPr>
              <a:t>FA</a:t>
            </a:r>
            <a:r>
              <a:rPr lang="en-US" dirty="0" smtClean="0"/>
              <a:t>   sol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506" y="720352"/>
            <a:ext cx="6531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 </a:t>
            </a:r>
            <a:r>
              <a:rPr lang="en-US" sz="1600" b="1" i="1" dirty="0" smtClean="0"/>
              <a:t>unusual</a:t>
            </a:r>
            <a:r>
              <a:rPr lang="en-US" sz="1600" dirty="0" smtClean="0"/>
              <a:t> framing of ‘do-re-mi-fa-sol by appropriate Cepstral components.</a:t>
            </a:r>
          </a:p>
          <a:p>
            <a:r>
              <a:rPr lang="en-US" sz="1600" dirty="0" smtClean="0"/>
              <a:t>The framing  in B uses the RE </a:t>
            </a:r>
            <a:r>
              <a:rPr lang="en-US" sz="1600" dirty="0" err="1" smtClean="0"/>
              <a:t>cepstral</a:t>
            </a:r>
            <a:r>
              <a:rPr lang="en-US" sz="1600" dirty="0" smtClean="0"/>
              <a:t> coefficient. </a:t>
            </a:r>
          </a:p>
          <a:p>
            <a:r>
              <a:rPr lang="en-US" sz="1600" dirty="0" smtClean="0"/>
              <a:t>Notice the </a:t>
            </a:r>
            <a:r>
              <a:rPr lang="en-US" sz="1600" dirty="0" err="1" smtClean="0"/>
              <a:t>intramodulation</a:t>
            </a:r>
            <a:r>
              <a:rPr lang="en-US" sz="1600" dirty="0" smtClean="0"/>
              <a:t> in the columns specific to RE.</a:t>
            </a:r>
          </a:p>
          <a:p>
            <a:r>
              <a:rPr lang="en-US" sz="1600" dirty="0" smtClean="0"/>
              <a:t>Again, check out the link to Striatal Beat Frequency.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232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019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196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28194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209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601980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176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1781" y="30391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4181" y="5334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65542" y="5334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00086" y="31346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4291" y="1273314"/>
            <a:ext cx="3508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do, re, mi, fa, so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825"/>
            <a:ext cx="9144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9483" y="457200"/>
            <a:ext cx="2335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 uttered…</a:t>
            </a:r>
            <a:endParaRPr lang="en-US" sz="4000" dirty="0"/>
          </a:p>
        </p:txBody>
      </p:sp>
      <p:pic>
        <p:nvPicPr>
          <p:cNvPr id="3" name="doremifas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3620" y="1981200"/>
            <a:ext cx="487363" cy="48736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41677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7545" y="54114"/>
            <a:ext cx="3552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do</a:t>
            </a:r>
            <a:r>
              <a:rPr lang="en-US" sz="4000" dirty="0" smtClean="0"/>
              <a:t>, </a:t>
            </a:r>
            <a:r>
              <a:rPr lang="en-US" sz="4000" b="1" dirty="0" smtClean="0">
                <a:solidFill>
                  <a:srgbClr val="FF0000"/>
                </a:solidFill>
              </a:rPr>
              <a:t>re</a:t>
            </a:r>
            <a:r>
              <a:rPr lang="en-US" sz="4000" dirty="0" smtClean="0"/>
              <a:t>, </a:t>
            </a:r>
            <a:r>
              <a:rPr lang="en-US" sz="4000" b="1" dirty="0" smtClean="0">
                <a:solidFill>
                  <a:srgbClr val="00B050"/>
                </a:solidFill>
              </a:rPr>
              <a:t>mi</a:t>
            </a:r>
            <a:r>
              <a:rPr lang="en-US" sz="4000" dirty="0" smtClean="0"/>
              <a:t>, </a:t>
            </a:r>
            <a:r>
              <a:rPr lang="en-US" sz="4000" b="1" dirty="0" smtClean="0">
                <a:solidFill>
                  <a:srgbClr val="CC0099"/>
                </a:solidFill>
              </a:rPr>
              <a:t>fa</a:t>
            </a:r>
            <a:r>
              <a:rPr lang="en-US" sz="4000" dirty="0" smtClean="0"/>
              <a:t>, </a:t>
            </a:r>
            <a:r>
              <a:rPr lang="en-US" sz="4000" b="1" dirty="0" smtClean="0">
                <a:solidFill>
                  <a:srgbClr val="00FFFF"/>
                </a:solidFill>
              </a:rPr>
              <a:t>so</a:t>
            </a:r>
            <a:endParaRPr lang="en-US" sz="4000" b="1" dirty="0">
              <a:solidFill>
                <a:srgbClr val="00FFFF"/>
              </a:solidFill>
            </a:endParaRPr>
          </a:p>
        </p:txBody>
      </p:sp>
      <p:pic>
        <p:nvPicPr>
          <p:cNvPr id="2" name="doremifas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0279" y="772092"/>
            <a:ext cx="487363" cy="48736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20192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081284"/>
            <a:ext cx="6400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a digital recording which means there are actual spaces </a:t>
            </a:r>
          </a:p>
          <a:p>
            <a:pPr algn="ctr"/>
            <a:r>
              <a:rPr lang="en-US" dirty="0" smtClean="0"/>
              <a:t>of no recording between the sounds you hear</a:t>
            </a:r>
          </a:p>
          <a:p>
            <a:pPr algn="ctr"/>
            <a:r>
              <a:rPr lang="en-US" dirty="0" smtClean="0"/>
              <a:t>Which we will show as we drill down, </a:t>
            </a:r>
          </a:p>
          <a:p>
            <a:pPr algn="ctr"/>
            <a:r>
              <a:rPr lang="en-US" sz="1600" dirty="0" smtClean="0"/>
              <a:t>and down</a:t>
            </a:r>
          </a:p>
          <a:p>
            <a:pPr algn="ctr"/>
            <a:r>
              <a:rPr lang="en-US" sz="1200" dirty="0" smtClean="0"/>
              <a:t>and down</a:t>
            </a:r>
          </a:p>
          <a:p>
            <a:pPr algn="ctr"/>
            <a:r>
              <a:rPr lang="en-US" sz="1000" dirty="0" smtClean="0"/>
              <a:t>and down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7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1131"/>
            <a:ext cx="9144000" cy="590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5001" y="304800"/>
            <a:ext cx="3593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focus on ‘Do’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63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0094" y="6324600"/>
            <a:ext cx="26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may see regular spikes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77616" y="61241"/>
            <a:ext cx="1588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Zoom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85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450"/>
            <a:ext cx="91440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89567"/>
            <a:ext cx="676275" cy="26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616" y="152400"/>
            <a:ext cx="1588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Zoom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23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2004" y="381000"/>
            <a:ext cx="5501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Now change from time to sample number</a:t>
            </a:r>
          </a:p>
          <a:p>
            <a:pPr algn="ctr"/>
            <a:r>
              <a:rPr lang="en-US" dirty="0" smtClean="0"/>
              <a:t>Sometimes it is easier to interpret physical</a:t>
            </a:r>
          </a:p>
          <a:p>
            <a:pPr algn="ctr"/>
            <a:r>
              <a:rPr lang="en-US" dirty="0" smtClean="0"/>
              <a:t>events by counting sample points instead of lapsed time</a:t>
            </a:r>
          </a:p>
          <a:p>
            <a:pPr algn="ctr"/>
            <a:r>
              <a:rPr lang="en-US" dirty="0" smtClean="0"/>
              <a:t>This audio was recorded at 22,000 samples per second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381"/>
            <a:ext cx="9144000" cy="508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59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6886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If we take 22,000 samples of a waveform every 1 second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</a:t>
            </a:r>
            <a:r>
              <a:rPr lang="en-US" dirty="0" smtClean="0"/>
              <a:t>hen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that’s the same as taking 2,200 samples every 1/10 second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So next we plot 2,200 points from the middle of ‘do’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17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2895600"/>
            <a:ext cx="228600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8400" y="1905000"/>
            <a:ext cx="1295400" cy="912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724400"/>
            <a:ext cx="8772525" cy="197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44504" y="5142405"/>
            <a:ext cx="508496" cy="1143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62200" y="4191000"/>
            <a:ext cx="1905000" cy="9514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6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609</Words>
  <Application>Microsoft Office PowerPoint</Application>
  <PresentationFormat>On-screen Show (4:3)</PresentationFormat>
  <Paragraphs>73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Motivation of Cepstrum Using 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37</cp:revision>
  <dcterms:created xsi:type="dcterms:W3CDTF">2016-08-06T14:58:23Z</dcterms:created>
  <dcterms:modified xsi:type="dcterms:W3CDTF">2016-09-19T02:38:45Z</dcterms:modified>
</cp:coreProperties>
</file>